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484" r:id="rId4"/>
    <p:sldId id="501" r:id="rId5"/>
    <p:sldId id="482" r:id="rId6"/>
    <p:sldId id="481" r:id="rId7"/>
    <p:sldId id="480" r:id="rId8"/>
    <p:sldId id="479" r:id="rId9"/>
    <p:sldId id="478" r:id="rId10"/>
    <p:sldId id="490" r:id="rId11"/>
    <p:sldId id="502" r:id="rId12"/>
    <p:sldId id="500" r:id="rId13"/>
    <p:sldId id="503" r:id="rId14"/>
    <p:sldId id="504" r:id="rId15"/>
    <p:sldId id="499" r:id="rId16"/>
    <p:sldId id="505" r:id="rId17"/>
    <p:sldId id="498" r:id="rId18"/>
    <p:sldId id="497" r:id="rId19"/>
    <p:sldId id="496" r:id="rId20"/>
    <p:sldId id="495" r:id="rId21"/>
    <p:sldId id="494" r:id="rId22"/>
    <p:sldId id="493" r:id="rId23"/>
    <p:sldId id="492" r:id="rId24"/>
    <p:sldId id="491" r:id="rId25"/>
    <p:sldId id="509" r:id="rId26"/>
    <p:sldId id="508" r:id="rId27"/>
    <p:sldId id="50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3C0333AB7D20CAA254826A188B0FA0DFF2C3742C80C6595602099CAA458DACD8109266D5E156F81V073F" TargetMode="External"/><Relationship Id="rId7" Type="http://schemas.openxmlformats.org/officeDocument/2006/relationships/hyperlink" Target="consultantplus://offline/ref=429DF0FA09E7D7BA39575A40CDF53A1913C7323CB4DE0CAA254826A188B0FA0DFF2C3742C80C64916F2099CAA458DACD8109266D5E156F81V073F" TargetMode="External"/><Relationship Id="rId2" Type="http://schemas.openxmlformats.org/officeDocument/2006/relationships/hyperlink" Target="consultantplus://offline/ref=429DF0FA09E7D7BA39575A40CDF53A1913C0333AB7D20CAA254826A188B0FA0DFF2C3742C80C64906F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3C7323CB4DE0CAA254826A188B0FA0DFF2C3742C80C6595602099CAA458DACD8109266D5E156F81V073F" TargetMode="External"/><Relationship Id="rId5" Type="http://schemas.openxmlformats.org/officeDocument/2006/relationships/hyperlink" Target="consultantplus://offline/ref=429DF0FA09E7D7BA39575A40CDF53A1913C23E3CB6D90CAA254826A188B0FA0DFF2C3742C80C65956E2099CAA458DACD8109266D5E156F81V073F" TargetMode="External"/><Relationship Id="rId4" Type="http://schemas.openxmlformats.org/officeDocument/2006/relationships/hyperlink" Target="consultantplus://offline/ref=429DF0FA09E7D7BA39575A40CDF53A1913C23E3CB6D90CAA254826A188B0FA0DFF2C3742C80C6597682099CAA458DACD8109266D5E156F81V073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1C13F3BB4D90CAA254826A188B0FA0DFF2C3742C80C6594692099CAA458DACD8109266D5E156F81V073F" TargetMode="External"/><Relationship Id="rId7" Type="http://schemas.openxmlformats.org/officeDocument/2006/relationships/hyperlink" Target="consultantplus://offline/ref=429DF0FA09E7D7BA39575A40CDF53A1911C13F38BDD30CAA254826A188B0FA0DFF2C3742C80C65946B2099CAA458DACD8109266D5E156F81V073F" TargetMode="External"/><Relationship Id="rId2" Type="http://schemas.openxmlformats.org/officeDocument/2006/relationships/hyperlink" Target="consultantplus://offline/ref=429DF0FA09E7D7BA39575A40CDF53A1913C2313AB7D30CAA254826A188B0FA0DFF2C3742C80C65946A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1C13F3BB4DC0CAA254826A188B0FA0DFF2C3742C80C65946B2099CAA458DACD8109266D5E156F81V073F" TargetMode="External"/><Relationship Id="rId5" Type="http://schemas.openxmlformats.org/officeDocument/2006/relationships/hyperlink" Target="consultantplus://offline/ref=429DF0FA09E7D7BA39575A40CDF53A1911C63130B3DB0CAA254826A188B0FA0DFF2C3742C80C6594682099CAA458DACD8109266D5E156F81V073F" TargetMode="External"/><Relationship Id="rId4" Type="http://schemas.openxmlformats.org/officeDocument/2006/relationships/hyperlink" Target="consultantplus://offline/ref=429DF0FA09E7D7BA39575A40CDF53A1912CF3F38B3D20CAA254826A188B0FA0DFF2C3742C80C65946B2099CAA458DACD8109266D5E156F81V073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2F35021A01EC5C42263BAA152C13F11B253C76344C067981559090B6CF6EA23892551E318B084B4DCSEJ" TargetMode="External"/><Relationship Id="rId2" Type="http://schemas.openxmlformats.org/officeDocument/2006/relationships/hyperlink" Target="consultantplus://offline/ref=E2F35021A01EC5C42263BAA152C13F11B255C56F46C067981559090B6CF6EA23892551E318B086B1DCSE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consultantplus://offline/ref=E2F35021A01EC5C42263BAA152C13F11B254C1614AC267981559090B6CF6EA23892551E318B086B0DCS1J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429DF0FA09E7D7BA39575A40CDF53A1913C73138B5DC0CAA254826A188B0FA0DFF2C3742C80C65946B2099CAA458DACD8109266D5E156F81V073F" TargetMode="External"/><Relationship Id="rId13" Type="http://schemas.openxmlformats.org/officeDocument/2006/relationships/hyperlink" Target="consultantplus://offline/ref=429DF0FA09E7D7BA39575A40CDF53A1913C73138B5D20CAA254826A188B0FA0DFF2C3742C80D6795682099CAA458DACD8109266D5E156F81V073F" TargetMode="External"/><Relationship Id="rId3" Type="http://schemas.openxmlformats.org/officeDocument/2006/relationships/hyperlink" Target="consultantplus://offline/ref=429DF0FA09E7D7BA39575A40CDF53A1916C0313CB6D151A02D112AA38FBFA508F83D3742CF1264947729CD99VE70F" TargetMode="External"/><Relationship Id="rId7" Type="http://schemas.openxmlformats.org/officeDocument/2006/relationships/hyperlink" Target="consultantplus://offline/ref=429DF0FA09E7D7BA39575A40CDF53A1911C63130B3D80CAA254826A188B0FA0DFF2C3742C80C6692602099CAA458DACD8109266D5E156F81V073F" TargetMode="External"/><Relationship Id="rId12" Type="http://schemas.openxmlformats.org/officeDocument/2006/relationships/hyperlink" Target="consultantplus://offline/ref=429DF0FA09E7D7BA39575A40CDF53A1913C73138B5D20CAA254826A188B0FA0DED2C6F4EC90B7B946835CF9BE2V07DF" TargetMode="External"/><Relationship Id="rId2" Type="http://schemas.openxmlformats.org/officeDocument/2006/relationships/hyperlink" Target="consultantplus://offline/ref=429DF0FA09E7D7BA39575A40CDF53A1916C0313CB6D151A02D112AA38FBFA51AF8653B43C80C6494627F9CDFB500D6CB9816267242176DV8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1C63130B3D80CAA254826A188B0FA0DED2C6F4EC90B7B946835CF9BE2V07DF" TargetMode="External"/><Relationship Id="rId11" Type="http://schemas.openxmlformats.org/officeDocument/2006/relationships/hyperlink" Target="consultantplus://offline/ref=429DF0FA09E7D7BA39575A40CDF53A1913C73138B5D20CAA254826A188B0FA0DFF2C3742C80C65946B2099CAA458DACD8109266D5E156F81V073F" TargetMode="External"/><Relationship Id="rId5" Type="http://schemas.openxmlformats.org/officeDocument/2006/relationships/hyperlink" Target="consultantplus://offline/ref=429DF0FA09E7D7BA39575A40CDF53A1911C63130B3D80CAA254826A188B0FA0DFF2C3742C80C6594692099CAA458DACD8109266D5E156F81V073F" TargetMode="External"/><Relationship Id="rId10" Type="http://schemas.openxmlformats.org/officeDocument/2006/relationships/hyperlink" Target="consultantplus://offline/ref=429DF0FA09E7D7BA39575A40CDF53A1913C73138B5DC0CAA254826A188B0FA0DFF2C3742C80C629D6D2099CAA458DACD8109266D5E156F81V073F" TargetMode="External"/><Relationship Id="rId4" Type="http://schemas.openxmlformats.org/officeDocument/2006/relationships/hyperlink" Target="consultantplus://offline/ref=429DF0FA09E7D7BA39575A40CDF53A1916C0313CB6D151A02D112AA38FBFA51AF8653B43C8096495627F9CDFB500D6CB9816267242176DV873F" TargetMode="External"/><Relationship Id="rId9" Type="http://schemas.openxmlformats.org/officeDocument/2006/relationships/hyperlink" Target="consultantplus://offline/ref=429DF0FA09E7D7BA39575A40CDF53A1913C73138B5DC0CAA254826A188B0FA0DED2C6F4EC90B7B946835CF9BE2V07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429DF0FA09E7D7BA39575A40CDF53A1913C5373AB4D90CAA254826A188B0FA0DFF2C3742C80C65956A2099CAA458DACD8109266D5E156F81V073F" TargetMode="External"/><Relationship Id="rId3" Type="http://schemas.openxmlformats.org/officeDocument/2006/relationships/hyperlink" Target="consultantplus://offline/ref=429DF0FA09E7D7BA39575A40CDF53A1912C63F3CB3D30CAA254826A188B0FA0DED2C6F4EC90B7B946835CF9BE2V07DF" TargetMode="External"/><Relationship Id="rId7" Type="http://schemas.openxmlformats.org/officeDocument/2006/relationships/hyperlink" Target="consultantplus://offline/ref=429DF0FA09E7D7BA39575A40CDF53A1912C63F3CB3DD0CAA254826A188B0FA0DED2C6F4EC90B7B946835CF9BE2V07DF" TargetMode="External"/><Relationship Id="rId2" Type="http://schemas.openxmlformats.org/officeDocument/2006/relationships/hyperlink" Target="consultantplus://offline/ref=429DF0FA09E7D7BA39575A40CDF53A1912C63F3CB3D30CAA254826A188B0FA0DFF2C3742C80C65956A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2C63F3CB3DD0CAA254826A188B0FA0DFF2C3742C80C65956A2099CAA458DACD8109266D5E156F81V073F" TargetMode="External"/><Relationship Id="rId11" Type="http://schemas.openxmlformats.org/officeDocument/2006/relationships/hyperlink" Target="consultantplus://offline/ref=429DF0FA09E7D7BA39575A40CDF53A1912C63F3CB7DB0CAA254826A188B0FA0DED2C6F4EC90B7B946835CF9BE2V07DF" TargetMode="External"/><Relationship Id="rId5" Type="http://schemas.openxmlformats.org/officeDocument/2006/relationships/hyperlink" Target="consultantplus://offline/ref=429DF0FA09E7D7BA39575A40CDF53A1912C63F3DB1D30CAA254826A188B0FA0DED2C6F4EC90B7B946835CF9BE2V07DF" TargetMode="External"/><Relationship Id="rId10" Type="http://schemas.openxmlformats.org/officeDocument/2006/relationships/hyperlink" Target="consultantplus://offline/ref=429DF0FA09E7D7BA39575A40CDF53A1912C63F3CB7DB0CAA254826A188B0FA0DFF2C3742C80C65956A2099CAA458DACD8109266D5E156F81V073F" TargetMode="External"/><Relationship Id="rId4" Type="http://schemas.openxmlformats.org/officeDocument/2006/relationships/hyperlink" Target="consultantplus://offline/ref=429DF0FA09E7D7BA39575A40CDF53A1912C63F3DB1D30CAA254826A188B0FA0DFF2C3742C80C65956A2099CAA458DACD8109266D5E156F81V073F" TargetMode="External"/><Relationship Id="rId9" Type="http://schemas.openxmlformats.org/officeDocument/2006/relationships/hyperlink" Target="consultantplus://offline/ref=429DF0FA09E7D7BA39575A40CDF53A1913C5373AB4D90CAA254826A188B0FA0DED2C6F4EC90B7B946835CF9BE2V07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9B08ED899F35F59E0704891D7DADA827441C9177137A8F996629A65CE162B697D5CA8ADC8901EW1S5H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1C63130B3DA0CAA254826A188B0FA0DFF2C3742C80C6594692099CAA458DACD8109266D5E156F81V073F" TargetMode="External"/><Relationship Id="rId2" Type="http://schemas.openxmlformats.org/officeDocument/2006/relationships/hyperlink" Target="consultantplus://offline/ref=429DF0FA09E7D7BA39575A40CDF53A1911C6313AB4DF0CAA254826A188B0FA0DFF2C3742C80C65946B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8C43532E28653F1781F2FABDFF7B554BD683A43C90A6EC1386F9896E10AC9CD8709256C42V177F" TargetMode="External"/><Relationship Id="rId5" Type="http://schemas.openxmlformats.org/officeDocument/2006/relationships/hyperlink" Target="consultantplus://offline/ref=429DF0FA09E7D7BA39575A40CDF53A1911C6313BBDD90CAA254826A188B0FA0DFF2C3742C80C65946B2099CAA458DACD8109266D5E156F81V073F" TargetMode="External"/><Relationship Id="rId4" Type="http://schemas.openxmlformats.org/officeDocument/2006/relationships/hyperlink" Target="consultantplus://offline/ref=429DF0FA09E7D7BA39575A40CDF53A1912C73E3EBDD151A02D112AA38FBFA51AF8653B43C80C6494627F9CDFB500D6CB9816267242176DV873F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3C43131B4DF0CAA254826A188B0FA0DED2C6F4EC90B7B946835CF9BE2V07DF" TargetMode="External"/><Relationship Id="rId2" Type="http://schemas.openxmlformats.org/officeDocument/2006/relationships/hyperlink" Target="consultantplus://offline/ref=429DF0FA09E7D7BA39575A40CDF53A1913C43131B4DF0CAA254826A188B0FA0DFF2C3742C80C65966D2099CAA458DACD8109266D5E156F81V073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29DF0FA09E7D7BA39575A40CDF53A1913C43131B4DF0CAA254826A188B0FA0DFF2C3742C80C6492612099CAA458DACD8109266D5E156F81V073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162293"/>
            <a:ext cx="864096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Вопрос </a:t>
            </a: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5.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C00000"/>
                </a:solidFill>
                <a:latin typeface="Times New Roman"/>
              </a:rPr>
              <a:t>Нормативное регулирование бухгалтерского учета</a:t>
            </a:r>
            <a:endParaRPr lang="ru-RU" sz="4000" b="1" spc="305" dirty="0">
              <a:solidFill>
                <a:srgbClr val="C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6/2020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«Основные средства» Приказ Минфина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России от 17.09.2020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204н.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применяется начиная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бухгалтерской (финансовой) отчетности за 2022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год. Организация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может принять решение о применении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 указанного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срока 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26/2020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«Капитальные вложения».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17.09.2020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204н. 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начиная с бухгалтерской (финансовой) отчетности за 2022 год. Организация может принять решение о применении Стандарта до указанного срока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5/2019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«Запасы».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15.11.2019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180н.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5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начиная с бухгалтерской (финансовой) отчетности за 2021 год. Организация может принять решение о применении Стандарта до указанного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срока </a:t>
            </a:r>
          </a:p>
          <a:p>
            <a:pPr>
              <a:spcAft>
                <a:spcPts val="0"/>
              </a:spcAft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25/2018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«Бухгалтерский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учет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аренды»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6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16.10.2018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208н.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7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начиная с бухгалтерской (финансовой) отчетности за 2022 год. Организация может принять решение о применении Стандарта до указанного срока.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800" spc="-5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spc="-5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2800" b="1" u="sng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Положения</a:t>
            </a:r>
            <a:r>
              <a:rPr lang="ru-RU" sz="2800" b="1" u="sng" spc="18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</a:t>
            </a:r>
            <a:r>
              <a:rPr lang="ru-RU" sz="2800" b="1" u="sng" spc="18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бухгалтерскому</a:t>
            </a:r>
            <a:r>
              <a:rPr lang="ru-RU" sz="2800" b="1" u="sng" spc="18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учету</a:t>
            </a:r>
            <a:r>
              <a:rPr lang="ru-RU" sz="2800" b="1" u="sng" spc="19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(ПБУ)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800" b="1" u="sng" spc="170" dirty="0" smtClean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400" spc="17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- устанавливают</a:t>
            </a:r>
            <a:r>
              <a:rPr lang="ru-RU" sz="2400" b="1" spc="18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принципы,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правила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33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способы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ведения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организациями</a:t>
            </a:r>
            <a:r>
              <a:rPr lang="ru-RU" sz="2400" b="1" spc="2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spc="2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хозяйственных</a:t>
            </a:r>
            <a:r>
              <a:rPr lang="ru-RU" sz="2400" b="1" spc="26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операций,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составления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3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представления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бухгалтерской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отчетности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являются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важнейшими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нормативными</a:t>
            </a:r>
            <a:r>
              <a:rPr lang="ru-RU" sz="2400" b="1" spc="5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документами</a:t>
            </a:r>
            <a:r>
              <a:rPr lang="ru-RU" sz="2400" b="1" spc="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второго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уровня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системы</a:t>
            </a:r>
            <a:r>
              <a:rPr lang="ru-RU" sz="2400" b="1" spc="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нормативного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регулирования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бухгалтерского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spc="4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="1" spc="-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России,</a:t>
            </a:r>
            <a:r>
              <a:rPr lang="ru-RU" sz="2400" b="1" spc="-5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установленной</a:t>
            </a:r>
            <a:r>
              <a:rPr lang="ru-RU" sz="2400" b="1" spc="-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ФЗ</a:t>
            </a:r>
            <a:r>
              <a:rPr lang="ru-RU" sz="2400" b="1" spc="-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«О</a:t>
            </a:r>
            <a:r>
              <a:rPr lang="ru-RU" sz="2400" b="1" spc="-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бухгалтерском</a:t>
            </a:r>
            <a:r>
              <a:rPr lang="ru-RU" sz="2400" b="1" spc="-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учете».</a:t>
            </a:r>
            <a:r>
              <a:rPr lang="ru-RU" sz="2400" b="1" spc="-1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1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24</a:t>
            </a:r>
            <a:r>
              <a:rPr lang="ru-RU" sz="2400" b="1" u="sng" spc="-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положения</a:t>
            </a:r>
            <a:endParaRPr lang="ru-RU" sz="2400" b="1" u="sng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135890" marR="144145" indent="450215" algn="just" eaLnBrk="0" hangingPunct="0"/>
            <a:endParaRPr lang="ru-RU" sz="24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35890" marR="144145" indent="450215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Разработка</a:t>
            </a:r>
            <a:r>
              <a:rPr lang="ru-RU" sz="2400" b="1" spc="13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положений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(стандартов)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учету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базируется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общепринятых</a:t>
            </a:r>
            <a:r>
              <a:rPr lang="ru-RU" sz="2400" b="1" spc="2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методологических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принципах,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предусмотренных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международными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стандартами.</a:t>
            </a: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50379"/>
              </p:ext>
            </p:extLst>
          </p:nvPr>
        </p:nvGraphicFramePr>
        <p:xfrm>
          <a:off x="251520" y="260648"/>
          <a:ext cx="8640959" cy="4204906"/>
        </p:xfrm>
        <a:graphic>
          <a:graphicData uri="http://schemas.openxmlformats.org/drawingml/2006/table">
            <a:tbl>
              <a:tblPr/>
              <a:tblGrid>
                <a:gridCol w="1430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1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Номер положения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Положение по бухгалтерскому учету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Нормативный акт, утвердивший положение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1/2008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Учетная политика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Приказ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06.10.2008 N 106н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2/2008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договоров строительного подряда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24.10.2008 N 116н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3/2006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активов и обязательств, стоимость которых выражена в иностранной валюте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27.11.2006 N 154н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4/99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Бухгалтерская отчетность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06.07.1999 N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23847"/>
              </p:ext>
            </p:extLst>
          </p:nvPr>
        </p:nvGraphicFramePr>
        <p:xfrm>
          <a:off x="251521" y="4437113"/>
          <a:ext cx="8640958" cy="1520952"/>
        </p:xfrm>
        <a:graphic>
          <a:graphicData uri="http://schemas.openxmlformats.org/drawingml/2006/table">
            <a:tbl>
              <a:tblPr/>
              <a:tblGrid>
                <a:gridCol w="1368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9/99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06.05.1999 N 32н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10/99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06.05.1999 N 33н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</a:t>
            </a:r>
            <a:r>
              <a:rPr lang="ru-RU" sz="2400" b="1" u="sng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«Положение</a:t>
            </a:r>
            <a:r>
              <a:rPr lang="ru-RU" sz="2400" b="1" u="sng" spc="15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ведению</a:t>
            </a:r>
            <a:r>
              <a:rPr lang="ru-RU" sz="2400" b="1" u="sng" spc="1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бухгалтерского</a:t>
            </a:r>
            <a:r>
              <a:rPr lang="ru-RU" sz="2400" b="1" u="sng" spc="1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u="sng" spc="1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бухгалтерской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отчетности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="1" u="sng" spc="43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Российской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Федерации»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приказ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Минфина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РФ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</a:t>
            </a:r>
            <a:r>
              <a:rPr lang="ru-RU" sz="2400" b="1" u="sng" spc="2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29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июля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1998г.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№34-н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(ред.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</a:t>
            </a:r>
            <a:r>
              <a:rPr lang="ru-RU" sz="2400" b="1" u="sng" spc="27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11.04.2018).</a:t>
            </a:r>
            <a:r>
              <a:rPr lang="ru-RU" sz="2400" b="1" u="sng" spc="2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400" b="1" u="sng" spc="20" dirty="0" smtClean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endParaRPr lang="ru-RU" sz="2000" b="1" u="sng" spc="20" dirty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2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2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данном</a:t>
            </a:r>
            <a:r>
              <a:rPr lang="ru-RU" sz="2000" b="1" spc="3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документе</a:t>
            </a:r>
            <a:r>
              <a:rPr lang="ru-RU" sz="2000" b="1" spc="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детализированы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основные</a:t>
            </a:r>
            <a:r>
              <a:rPr lang="ru-RU" sz="2000" b="1" spc="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статьи</a:t>
            </a:r>
            <a:r>
              <a:rPr lang="ru-RU" sz="2000" b="1" spc="3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Федерального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закона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учете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».</a:t>
            </a: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 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Настоящее</a:t>
            </a:r>
            <a:r>
              <a:rPr lang="ru-RU" sz="2000" b="1" spc="2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Положение</a:t>
            </a:r>
            <a:r>
              <a:rPr lang="ru-RU" sz="2000" b="1" spc="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ведению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2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Федерации,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разработано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основании</a:t>
            </a:r>
            <a:r>
              <a:rPr lang="ru-RU" sz="20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закона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учете».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19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19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Положение</a:t>
            </a:r>
            <a:r>
              <a:rPr lang="ru-RU" sz="2000" b="1" spc="19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определяет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0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составления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представления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   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3"/>
              </a:rPr>
              <a:t>законодательству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Федерации,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000" b="1" spc="18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организационно-правовой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(за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исключением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4"/>
              </a:rPr>
              <a:t>кредитных</a:t>
            </a:r>
            <a:r>
              <a:rPr lang="ru-RU" sz="20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государственных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(муниципальных)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учреждений),</a:t>
            </a:r>
            <a:r>
              <a:rPr lang="ru-RU" sz="20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а </a:t>
            </a:r>
            <a:r>
              <a:rPr lang="ru-RU" sz="2000" b="1" spc="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000" b="1" spc="3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взаимоотношения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организации с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внешними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потребителями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информации.</a:t>
            </a:r>
            <a:endParaRPr lang="ru-RU" sz="20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6218" y="404664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счетов бухгалтерского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учета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инструкциия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применению</a:t>
            </a:r>
            <a:endParaRPr lang="ru-RU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494076"/>
            <a:ext cx="873152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счетов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бухгалтерского учета представляет собой схему регистрации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группировки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фактов хозяйственной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(активов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обязательств, финансовых, хозяйственных операций и др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 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бухгалтерском учете.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 приведены наименования и номера синтетических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счетов (счетов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первого порядка)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субсчетов (счетов второго порядка).</a:t>
            </a: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7956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 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счетов бухгалтерского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учета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инструкции по их применению</a:t>
            </a:r>
            <a:endParaRPr lang="ru-RU" sz="2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734015"/>
              </p:ext>
            </p:extLst>
          </p:nvPr>
        </p:nvGraphicFramePr>
        <p:xfrm>
          <a:off x="251520" y="692697"/>
          <a:ext cx="8640960" cy="2960657"/>
        </p:xfrm>
        <a:graphic>
          <a:graphicData uri="http://schemas.openxmlformats.org/drawingml/2006/table">
            <a:tbl>
              <a:tblPr/>
              <a:tblGrid>
                <a:gridCol w="6840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финансово-хозяйственной деятельности предприятий и организаций агропромышленного комплекса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Минсельхоза РФ от 13.06.2001 N 654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рекомендации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финансово-хозяйственной деятельности организаций агропромышленного комплекса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финансово-хозяйственной деятельности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Приказ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31.10.2000 N 94н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финансово-хозяйственной деятельности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068830"/>
              </p:ext>
            </p:extLst>
          </p:nvPr>
        </p:nvGraphicFramePr>
        <p:xfrm>
          <a:off x="251520" y="3789039"/>
          <a:ext cx="8640960" cy="1981200"/>
        </p:xfrm>
        <a:graphic>
          <a:graphicData uri="http://schemas.openxmlformats.org/drawingml/2006/table">
            <a:tbl>
              <a:tblPr/>
              <a:tblGrid>
                <a:gridCol w="6588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автономных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/>
                        </a:rPr>
                        <a:t>Приказ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23.12.2010 N 183н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автономных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бюджетных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2"/>
                        </a:rPr>
                        <a:t>Приказ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16.12.2010 N 174н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3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бюджетных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516" y="33265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ctr">
              <a:spcBef>
                <a:spcPts val="11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2.Отраслевые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стандарты бухгалтерского учета, отраслевые стандарты бухгалтерского учета государственных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64135" marR="67945" indent="449580" algn="just" eaLnBrk="0" hangingPunct="0"/>
            <a:endParaRPr lang="ru-RU" sz="2400" b="1" spc="-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endParaRPr lang="ru-RU" sz="2400" b="1" spc="-5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Отраслевые</a:t>
            </a:r>
            <a:r>
              <a:rPr lang="ru-RU" sz="2400" b="1" spc="16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устанавливают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особенности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spc="4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отдельных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видах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экономической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25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endParaRPr lang="ru-RU" sz="2400" b="1" spc="2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Учетный</a:t>
            </a:r>
            <a:r>
              <a:rPr lang="ru-RU" sz="2400" b="1" spc="2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определяется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как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свод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основных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правил,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устанавливающий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оценки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определенного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объекта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совокупности.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8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712968" cy="628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операций, связанных с осуществлением договора доверительного управления имуществом,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18.11.2015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505-П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/>
              </a:rPr>
              <a:t> 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"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Отраслевой стандарт бухгалтерского учета резервов - оценочных обязательств и условных обязательств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5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03.12.2015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508-П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6"/>
              </a:rPr>
              <a:t> 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организациями событий после окончания отчетного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года»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7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16.12.2015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520-П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8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Порядок составления бухгалтерской (финансовой) отчетности страховых организаций и обществ взаимного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страхования»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9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28.12.2015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526-П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10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"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Отраслевой стандарт бухгалтерского учета операций "Порядок исправления ошибок в бухгалтерском учете и бухгалтерской (финансовой) отчетности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11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28.12.2015 N 523-П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7692" y="417068"/>
            <a:ext cx="8696796" cy="53450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3.Нормативные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акты Центрального банка Российской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Нормативными актами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Центрального банка Российской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 устанавливаются;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Планы счетов бухгалтерского учета для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финансовых организаций и порядок их применения,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 отражения на счетах бухгалтерского учета отдельных объектов бухгалтерского учета и группировки счетов бухгалтерского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учета в соответствии с показателями бухгалтерской (финансовой) отчетности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финансовых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организаций, формы раскрытия информации в бухгалтерской (финансовой) отчетности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организаций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341630" algn="just" eaLnBrk="0" hangingPunct="0"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3.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  <a:hlinkClick r:id="rId2"/>
              </a:rPr>
              <a:t>Рекомендации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9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b="1" spc="9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учета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принимаются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целях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правильного</a:t>
            </a:r>
            <a:r>
              <a:rPr lang="ru-RU" sz="2400" b="1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стандартов,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уменьшения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расходов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 организацию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распространения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передового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опыта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результатов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исследований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разработок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5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1630" algn="just" eaLnBrk="0" hangingPunct="0">
              <a:spcAft>
                <a:spcPts val="0"/>
              </a:spcAft>
            </a:pPr>
            <a:endParaRPr lang="ru-RU" sz="2400" b="1" spc="11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1630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Рекомендации</a:t>
            </a:r>
            <a:r>
              <a:rPr lang="ru-RU" sz="2400" b="1" spc="10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применяются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добровольной</a:t>
            </a:r>
            <a:r>
              <a:rPr lang="ru-RU" sz="24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основе.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u="sng" spc="-10" dirty="0">
                <a:solidFill>
                  <a:srgbClr val="C00000"/>
                </a:solidFill>
                <a:latin typeface="Times New Roman"/>
                <a:ea typeface="Times New Roman"/>
              </a:rPr>
              <a:t>Основная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цель</a:t>
            </a:r>
            <a:r>
              <a:rPr lang="ru-RU" sz="3200" b="1" u="sng" spc="2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законодательства</a:t>
            </a:r>
            <a:r>
              <a:rPr lang="ru-RU" sz="3200" b="1" u="sng" spc="23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РФ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3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</a:t>
            </a:r>
            <a:r>
              <a:rPr lang="ru-RU" sz="3200" b="1" u="sng" spc="2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учете</a:t>
            </a:r>
            <a:r>
              <a:rPr lang="ru-RU" sz="3200" b="1" u="sng" spc="23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3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spc="23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–</a:t>
            </a:r>
            <a:r>
              <a:rPr lang="ru-RU" sz="2800" b="1" spc="22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обеспечить</a:t>
            </a:r>
            <a:r>
              <a:rPr lang="ru-RU" sz="2800" b="1" spc="2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единообразный</a:t>
            </a:r>
            <a:r>
              <a:rPr lang="ru-RU" sz="28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имущества,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обязательств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хозяйственных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операций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составление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представление</a:t>
            </a:r>
            <a:r>
              <a:rPr lang="ru-RU" sz="2800" b="1" spc="2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сопоставимой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достоверной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информации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</a:t>
            </a:r>
            <a:r>
              <a:rPr lang="ru-RU" sz="28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имущественном положении,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доходах</a:t>
            </a:r>
            <a:r>
              <a:rPr lang="ru-RU" sz="2800" b="1" spc="-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-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расходах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необходимой</a:t>
            </a:r>
            <a:r>
              <a:rPr lang="ru-RU" sz="2800" b="1" spc="-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пользователям</a:t>
            </a:r>
            <a:r>
              <a:rPr lang="ru-RU" sz="28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800" b="1" spc="-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5509" y="40466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379730" algn="just" eaLnBrk="0" hangingPunct="0">
              <a:spcAft>
                <a:spcPts val="0"/>
              </a:spcAft>
            </a:pP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Рекомендации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могут</a:t>
            </a:r>
            <a:r>
              <a:rPr lang="ru-RU" sz="2800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приниматься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отношении</a:t>
            </a:r>
            <a:r>
              <a:rPr lang="ru-RU" sz="2800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стандартов,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форм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800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за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исключением</a:t>
            </a:r>
            <a:r>
              <a:rPr lang="ru-RU" sz="2800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установленных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федеральными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отраслевыми</a:t>
            </a:r>
            <a:r>
              <a:rPr lang="ru-RU" sz="2800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стандартами,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организационных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форм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бухгалтерских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служб</a:t>
            </a:r>
            <a:r>
              <a:rPr lang="ru-RU" sz="2800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экономических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субъектов,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технологии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осуществления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внутреннего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контроля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разработки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этими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лицами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стандартов.</a:t>
            </a:r>
            <a:r>
              <a:rPr lang="ru-RU" sz="2800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577312"/>
              </p:ext>
            </p:extLst>
          </p:nvPr>
        </p:nvGraphicFramePr>
        <p:xfrm>
          <a:off x="323528" y="476671"/>
          <a:ext cx="8496944" cy="5316633"/>
        </p:xfrm>
        <a:graphic>
          <a:graphicData uri="http://schemas.openxmlformats.org/drawingml/2006/table">
            <a:tbl>
              <a:tblPr/>
              <a:tblGrid>
                <a:gridCol w="6123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указания по формированию бухгалтерской отчетности при осуществлении реорганизации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Приказ</a:t>
                      </a: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20.05.2003 N 44н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указания по инвентаризации имущества и финансовых обязательств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13.06.1995 N 49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Типовые рекомендации по организации бухгалтерского учета для субъектов малого предпринимательства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21.12.1998 N 64н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Указания по отражению в бухгалтерском учете организаций операций, связанных с осуществлением договора доверительного управления имуществом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28.11.2001 N 97н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Рекомендации по применению учетных регистров бухгалтерского учета на предприятиях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Письмо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24.07.1992 N 59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6519" y="188640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Отраслевые методические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указания (рекомендации) и инструкции</a:t>
            </a:r>
            <a:endParaRPr lang="ru-RU" sz="2400" b="1" dirty="0">
              <a:solidFill>
                <a:srgbClr val="C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65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Методические указания (рекомендации) и  инструкции:</a:t>
            </a: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(бюджетному) учету в организациях бюджетной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сферы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организациях научной и научно-технической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аптечных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кредитных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драгоценных металлов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камней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бухгалтерскому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учету в сельскохозяйственных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на предприятиях спиртовой и ликеро-водочной промышленности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>
              <a:spcBef>
                <a:spcPts val="11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5.Стандарты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экономического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субъекта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36712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72390" indent="304800" eaLnBrk="0" hangingPunct="0">
              <a:spcBef>
                <a:spcPts val="240"/>
              </a:spcBef>
              <a:spcAft>
                <a:spcPts val="0"/>
              </a:spcAft>
            </a:pP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предназначены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упорядочения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000" b="1" spc="3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им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Необходимость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разработки,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утверждения,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изменения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отмены</a:t>
            </a:r>
            <a:r>
              <a:rPr lang="ru-RU" sz="20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</a:t>
            </a:r>
            <a:r>
              <a:rPr lang="ru-RU" sz="20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устанавливаются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субъектом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самостоятельно.</a:t>
            </a:r>
            <a:r>
              <a:rPr lang="ru-RU" sz="20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50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применяются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равным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образом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равной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мере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всеми</a:t>
            </a:r>
            <a:r>
              <a:rPr lang="ru-RU" sz="20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подразделениями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субъекта,</a:t>
            </a:r>
            <a:r>
              <a:rPr lang="ru-RU" sz="20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включая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его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филиалы</a:t>
            </a:r>
            <a:r>
              <a:rPr lang="ru-RU" sz="20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представительства,</a:t>
            </a:r>
            <a:r>
              <a:rPr lang="ru-RU" sz="20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места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нахождения.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2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endParaRPr lang="ru-RU" sz="2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Экономический</a:t>
            </a:r>
            <a:r>
              <a:rPr lang="ru-RU" sz="2000" b="1" spc="25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субъект,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имеющий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дочерние</a:t>
            </a:r>
            <a:r>
              <a:rPr lang="ru-RU" sz="20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общества,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вправе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разрабатывать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утверждать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свои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стандарты,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обязательные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0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применению</a:t>
            </a:r>
            <a:r>
              <a:rPr lang="ru-RU" sz="20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такими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обществами.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указанного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субъекта,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обязательные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0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применению</a:t>
            </a:r>
            <a:r>
              <a:rPr lang="ru-RU" sz="20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основным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обществом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его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дочерними</a:t>
            </a:r>
            <a:r>
              <a:rPr lang="ru-RU" sz="20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обществами,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должны</a:t>
            </a:r>
            <a:r>
              <a:rPr lang="ru-RU" sz="20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создавать</a:t>
            </a:r>
            <a:r>
              <a:rPr lang="ru-RU" sz="20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препятствия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осуществлению такими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своей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endParaRPr lang="ru-RU" sz="20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3265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обязаны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вести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действующими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нормативными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инструктивными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актами.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же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время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этих</a:t>
            </a:r>
            <a:r>
              <a:rPr lang="ru-RU" sz="2400" b="1" spc="3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документах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невозможно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предусмотреть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особенности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каждой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24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9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</a:t>
            </a:r>
            <a:r>
              <a:rPr lang="ru-RU" sz="2400" b="1" spc="13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предусматривает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вариантность,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профессиональную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свободу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решении</a:t>
            </a:r>
            <a:r>
              <a:rPr lang="ru-RU" sz="24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многих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вопросов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методики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5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15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это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приводит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необходимости</a:t>
            </a:r>
            <a:r>
              <a:rPr lang="ru-RU" sz="24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регулирования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только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высших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уровнях,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но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внутри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каждой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2400" b="1" spc="3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Причем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,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чем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крупнее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организация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сложнее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структура,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тем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более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необходима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нее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внутренняя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915" y="33265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относятся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2400" b="1" spc="1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совокупность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раскрывающих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учетную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политику.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Они</a:t>
            </a:r>
            <a:r>
              <a:rPr lang="ru-RU" sz="2400" b="1" spc="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разрабатываются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организацией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основе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4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стандартов.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Внутрифирменная</a:t>
            </a:r>
            <a:r>
              <a:rPr lang="ru-RU" sz="2400" b="1" spc="3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</a:t>
            </a:r>
            <a:r>
              <a:rPr lang="ru-RU" sz="2400" b="1" spc="5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может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включать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приказ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политике</a:t>
            </a:r>
            <a:r>
              <a:rPr lang="ru-RU" sz="2400" b="1" spc="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инструкции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по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учету,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разработанные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организацией.</a:t>
            </a: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Перечень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которые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должны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утверждаться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приказом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распоряжением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руководителя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принятой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политике,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содержится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РФ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«О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бухгалтерском учете».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</a:t>
            </a:r>
            <a:r>
              <a:rPr lang="ru-RU" sz="2400" b="1" u="sng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ним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относятся:</a:t>
            </a:r>
            <a:endParaRPr lang="ru-RU" sz="2400" b="1" u="sng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-рабочий</a:t>
            </a:r>
            <a:r>
              <a:rPr lang="ru-RU" sz="2400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план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счетов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содержащий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синтетические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аналитические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счета,</a:t>
            </a:r>
            <a:r>
              <a:rPr lang="ru-RU" sz="24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необходимые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требованиями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своевременности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полноты учета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-формы</a:t>
            </a:r>
            <a:r>
              <a:rPr lang="ru-RU" sz="2400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первичных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применяемых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оформления</a:t>
            </a:r>
            <a:r>
              <a:rPr lang="ru-RU" sz="2400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хозяйственных</a:t>
            </a:r>
            <a:r>
              <a:rPr lang="ru-RU" sz="2400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операций,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которым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предусмотрены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типовые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400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первичных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учетных</a:t>
            </a:r>
            <a:r>
              <a:rPr lang="ru-RU" sz="2400" spc="3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а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формы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 документов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внутренней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400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;</a:t>
            </a:r>
            <a:endParaRPr lang="ru-RU" sz="2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документооборота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технология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обработки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учетной информации;</a:t>
            </a: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-порядок</a:t>
            </a:r>
            <a:r>
              <a:rPr lang="ru-RU" sz="2400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контроля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за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хозяйственными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операциями,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другие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решения,</a:t>
            </a:r>
            <a:r>
              <a:rPr lang="ru-RU" sz="2400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необходимые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для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учета на предприятии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Учетная</a:t>
            </a:r>
            <a:r>
              <a:rPr lang="ru-RU" sz="2800" b="1" u="sng" spc="6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политика</a:t>
            </a:r>
            <a:r>
              <a:rPr lang="ru-RU" sz="2800" b="1" u="sng" spc="6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–</a:t>
            </a:r>
            <a:r>
              <a:rPr lang="ru-RU" sz="28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spc="6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Под</a:t>
            </a:r>
            <a:r>
              <a:rPr lang="ru-RU" sz="2800" b="1" spc="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политикой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понимается</a:t>
            </a:r>
            <a:r>
              <a:rPr lang="ru-RU" sz="28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выбранная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совокупность</a:t>
            </a:r>
            <a:r>
              <a:rPr lang="ru-RU" sz="28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учета: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первичного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наблюдения,</a:t>
            </a:r>
            <a:r>
              <a:rPr lang="ru-RU" sz="2800" b="1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стоимостного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измерения,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текущей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группировки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итогового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обобщения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фактов</a:t>
            </a:r>
            <a:r>
              <a:rPr lang="ru-RU" sz="2800" b="1" spc="3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988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являющиеся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юридическими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организационно-правовой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ведут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требованиями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нормативных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имеющих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разный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статус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342900" algn="just">
              <a:spcBef>
                <a:spcPts val="140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Согласно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/>
              </a:rPr>
              <a:t>статье 4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Федерального закона от 06.12.2011 N 402-ФЗ "О бухгалтерском учете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",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законодательство Российской Федерации о бухгалтерском учете состоит из: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названного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/>
              </a:rPr>
              <a:t>Закона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N 402-ФЗ,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других федеральных законов,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принятых в соответствии с ними нормативных правовых актов.</a:t>
            </a:r>
            <a:endParaRPr lang="ru-RU" sz="28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документам в области регулирования бухгалтерского учета в соответствии с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/>
              </a:rPr>
              <a:t>частью первой статьи 21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Закона N 402-ФЗ относятся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федеральные стандарты бухгалтерского учета, федеральные стандарты бухгалтерского учета государственных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отраслевые стандарты бухгалтерского учета, отраслевые стандарты бухгалтерского учета государственных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нормативные акты Центрального банка Российской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рекомендации в области бухгалтерского учета;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стандарты экономического субъекта.</a:t>
            </a:r>
            <a:endParaRPr lang="ru-RU" sz="24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</a:t>
            </a:r>
            <a:r>
              <a:rPr lang="ru-RU" sz="3200" b="1" u="sng" spc="21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Федеральным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стандартам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относятся: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1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3200" b="1" u="sng" spc="215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u="sng" spc="21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spc="2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32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законодательные</a:t>
            </a:r>
            <a:r>
              <a:rPr lang="ru-RU" sz="3200" b="1" spc="2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акты,</a:t>
            </a:r>
            <a:r>
              <a:rPr lang="ru-RU" sz="32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3200" b="1" spc="21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указы</a:t>
            </a:r>
            <a:r>
              <a:rPr lang="ru-RU" sz="3200" b="1" spc="2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Президента</a:t>
            </a:r>
            <a:r>
              <a:rPr lang="ru-RU" sz="32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РФ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постановления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Правительства,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регламентирующие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прямо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косвенно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организацию</a:t>
            </a:r>
            <a:r>
              <a:rPr lang="ru-RU" sz="32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ведение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3200" b="1" spc="2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учёта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3200" b="1" spc="2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3200" b="1" spc="27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135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Основными</a:t>
            </a:r>
            <a:r>
              <a:rPr lang="ru-RU" sz="24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документами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регулирующими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ведение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предприятиях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являются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2900" algn="just" eaLnBrk="0" hangingPunct="0">
              <a:spcAft>
                <a:spcPts val="0"/>
              </a:spcAft>
            </a:pP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«Гражданский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первая)»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30.11.1994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N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51-ФЗ</a:t>
            </a:r>
            <a:r>
              <a:rPr lang="ru-RU" sz="2800" b="1" spc="4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31.07.2021).</a:t>
            </a:r>
            <a:r>
              <a:rPr lang="ru-RU" sz="2800" b="1" spc="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800" b="1" spc="2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342900" algn="just" eaLnBrk="0" hangingPunct="0">
              <a:spcAft>
                <a:spcPts val="0"/>
              </a:spcAft>
            </a:pPr>
            <a:endParaRPr lang="ru-RU" sz="2000" b="1" spc="2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2900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Гражданское</a:t>
            </a:r>
            <a:r>
              <a:rPr lang="ru-RU" sz="2400" b="1" spc="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регулирует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отношения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между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осуществляющими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предпринимательскую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деятельность,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участием,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исходя 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из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того,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что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предпринимательской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является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самостоятельная,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осуществляемая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свой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риск</a:t>
            </a:r>
            <a:r>
              <a:rPr lang="ru-RU" sz="24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деятельность,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направленная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систематическое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получение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прибыли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пользования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имуществом,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продажи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товаров,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выполнения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работ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оказания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услуг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3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зарегистрированными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этом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качестве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установленном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законом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порядке.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«Налоговый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первая)»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31.07.1998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г.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№146-</a:t>
            </a:r>
            <a:r>
              <a:rPr lang="ru-RU" sz="2800" b="1" spc="4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ФЗ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4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09.11.2021).</a:t>
            </a:r>
            <a:r>
              <a:rPr lang="ru-RU" sz="2800" b="1" spc="25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800" b="1" spc="25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«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Налоговый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24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вторая)»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38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05.08.2000г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№</a:t>
            </a:r>
            <a:r>
              <a:rPr lang="ru-RU" sz="2800" b="1" spc="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117-ФЗ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09.11.2021).</a:t>
            </a:r>
            <a:r>
              <a:rPr lang="ru-RU" sz="2800" b="1" spc="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800" b="1" spc="2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2800" b="1" spc="2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устанавливает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систему</a:t>
            </a:r>
            <a:r>
              <a:rPr lang="ru-RU" sz="28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налогов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сборов,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взимаемых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федеральный</a:t>
            </a:r>
            <a:r>
              <a:rPr lang="ru-RU" sz="28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бюджет,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общие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принципы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налогообложения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4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сборов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Российской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Федерации.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Федеральный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закон</a:t>
            </a:r>
            <a:r>
              <a:rPr lang="ru-RU" sz="2800" b="1" u="sng" spc="4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«О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учете»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06.12.2011г.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№</a:t>
            </a:r>
            <a:r>
              <a:rPr lang="ru-RU" sz="2800" b="1" u="sng" spc="1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402-ФЗ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u="sng" spc="2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26.07.2021).</a:t>
            </a:r>
            <a:r>
              <a:rPr lang="ru-RU" sz="2800" b="1" u="sng" spc="6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2800" b="1" u="sng" spc="6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Целями</a:t>
            </a:r>
            <a:r>
              <a:rPr lang="ru-RU" sz="2400" b="1" spc="6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настоящего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закона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являются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установление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единых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требований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учету,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том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числе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(финансовой)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отчетности,</a:t>
            </a:r>
            <a:r>
              <a:rPr lang="ru-RU" sz="2400" b="1" spc="5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создание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правового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механизма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регулирования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27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24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Действие</a:t>
            </a:r>
            <a:r>
              <a:rPr lang="ru-RU" sz="2400" b="1" spc="37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закона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учете»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распространяется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находящиеся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территории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России,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филиалы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представительства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иностранных</a:t>
            </a:r>
            <a:r>
              <a:rPr lang="ru-RU" sz="2400" b="1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если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это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противоречит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договорам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другими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государствами.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800" b="1" spc="3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лица,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зарегистрированные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российским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законодательством,</a:t>
            </a:r>
            <a:r>
              <a:rPr lang="ru-RU" sz="28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унитарные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предприятия,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бюджетные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учреждения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обязаны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вести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полном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данным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законом.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Граждане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,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осуществляющие</a:t>
            </a:r>
            <a:r>
              <a:rPr lang="ru-RU" sz="2800" b="1" spc="3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предпринимательскую</a:t>
            </a:r>
            <a:r>
              <a:rPr lang="ru-RU" sz="28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</a:t>
            </a:r>
            <a:r>
              <a:rPr lang="ru-RU" sz="28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без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образования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юридического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лица,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ведут</a:t>
            </a:r>
            <a:r>
              <a:rPr lang="ru-RU" sz="28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доходов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расходов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интересах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налогообложения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порядке,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установленном</a:t>
            </a:r>
            <a:r>
              <a:rPr lang="ru-RU" sz="2800" b="1" spc="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налоговым</a:t>
            </a:r>
            <a:r>
              <a:rPr lang="ru-RU" sz="28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законодательством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Федерации.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2345</TotalTime>
  <Words>1805</Words>
  <Application>Microsoft Office PowerPoint</Application>
  <PresentationFormat>Экран (4:3)</PresentationFormat>
  <Paragraphs>166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Lucida Sans Unicode</vt:lpstr>
      <vt:lpstr>PT Sans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239</cp:revision>
  <dcterms:created xsi:type="dcterms:W3CDTF">2012-09-12T07:06:13Z</dcterms:created>
  <dcterms:modified xsi:type="dcterms:W3CDTF">2022-09-06T08:18:17Z</dcterms:modified>
</cp:coreProperties>
</file>