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447" r:id="rId2"/>
    <p:sldId id="485" r:id="rId3"/>
    <p:sldId id="484" r:id="rId4"/>
    <p:sldId id="501" r:id="rId5"/>
    <p:sldId id="482" r:id="rId6"/>
    <p:sldId id="481" r:id="rId7"/>
    <p:sldId id="480" r:id="rId8"/>
    <p:sldId id="479" r:id="rId9"/>
    <p:sldId id="478" r:id="rId10"/>
    <p:sldId id="490" r:id="rId11"/>
    <p:sldId id="502" r:id="rId12"/>
    <p:sldId id="500" r:id="rId13"/>
    <p:sldId id="503" r:id="rId14"/>
    <p:sldId id="504" r:id="rId15"/>
    <p:sldId id="499" r:id="rId16"/>
    <p:sldId id="505" r:id="rId17"/>
    <p:sldId id="498" r:id="rId18"/>
    <p:sldId id="497" r:id="rId19"/>
    <p:sldId id="496" r:id="rId20"/>
    <p:sldId id="495" r:id="rId21"/>
    <p:sldId id="494" r:id="rId22"/>
    <p:sldId id="493" r:id="rId23"/>
    <p:sldId id="492" r:id="rId24"/>
    <p:sldId id="491" r:id="rId25"/>
    <p:sldId id="509" r:id="rId26"/>
    <p:sldId id="508" r:id="rId27"/>
    <p:sldId id="50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9513" autoAdjust="0"/>
  </p:normalViewPr>
  <p:slideViewPr>
    <p:cSldViewPr>
      <p:cViewPr varScale="1">
        <p:scale>
          <a:sx n="77" d="100"/>
          <a:sy n="77" d="100"/>
        </p:scale>
        <p:origin x="16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06.09.2022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29DF0FA09E7D7BA39575A40CDF53A1913C0333AB7D20CAA254826A188B0FA0DFF2C3742C80C6595602099CAA458DACD8109266D5E156F81V073F" TargetMode="External"/><Relationship Id="rId7" Type="http://schemas.openxmlformats.org/officeDocument/2006/relationships/hyperlink" Target="consultantplus://offline/ref=429DF0FA09E7D7BA39575A40CDF53A1913C7323CB4DE0CAA254826A188B0FA0DFF2C3742C80C64916F2099CAA458DACD8109266D5E156F81V073F" TargetMode="External"/><Relationship Id="rId2" Type="http://schemas.openxmlformats.org/officeDocument/2006/relationships/hyperlink" Target="consultantplus://offline/ref=429DF0FA09E7D7BA39575A40CDF53A1913C0333AB7D20CAA254826A188B0FA0DFF2C3742C80C64906F2099CAA458DACD8109266D5E156F81V073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consultantplus://offline/ref=429DF0FA09E7D7BA39575A40CDF53A1913C7323CB4DE0CAA254826A188B0FA0DFF2C3742C80C6595602099CAA458DACD8109266D5E156F81V073F" TargetMode="External"/><Relationship Id="rId5" Type="http://schemas.openxmlformats.org/officeDocument/2006/relationships/hyperlink" Target="consultantplus://offline/ref=429DF0FA09E7D7BA39575A40CDF53A1913C23E3CB6D90CAA254826A188B0FA0DFF2C3742C80C65956E2099CAA458DACD8109266D5E156F81V073F" TargetMode="External"/><Relationship Id="rId4" Type="http://schemas.openxmlformats.org/officeDocument/2006/relationships/hyperlink" Target="consultantplus://offline/ref=429DF0FA09E7D7BA39575A40CDF53A1913C23E3CB6D90CAA254826A188B0FA0DFF2C3742C80C6597682099CAA458DACD8109266D5E156F81V073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29DF0FA09E7D7BA39575A40CDF53A1911C13F3BB4D90CAA254826A188B0FA0DFF2C3742C80C6594692099CAA458DACD8109266D5E156F81V073F" TargetMode="External"/><Relationship Id="rId7" Type="http://schemas.openxmlformats.org/officeDocument/2006/relationships/hyperlink" Target="consultantplus://offline/ref=429DF0FA09E7D7BA39575A40CDF53A1911C13F38BDD30CAA254826A188B0FA0DFF2C3742C80C65946B2099CAA458DACD8109266D5E156F81V073F" TargetMode="External"/><Relationship Id="rId2" Type="http://schemas.openxmlformats.org/officeDocument/2006/relationships/hyperlink" Target="consultantplus://offline/ref=429DF0FA09E7D7BA39575A40CDF53A1913C2313AB7D30CAA254826A188B0FA0DFF2C3742C80C65946A2099CAA458DACD8109266D5E156F81V073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consultantplus://offline/ref=429DF0FA09E7D7BA39575A40CDF53A1911C13F3BB4DC0CAA254826A188B0FA0DFF2C3742C80C65946B2099CAA458DACD8109266D5E156F81V073F" TargetMode="External"/><Relationship Id="rId5" Type="http://schemas.openxmlformats.org/officeDocument/2006/relationships/hyperlink" Target="consultantplus://offline/ref=429DF0FA09E7D7BA39575A40CDF53A1911C63130B3DB0CAA254826A188B0FA0DFF2C3742C80C6594682099CAA458DACD8109266D5E156F81V073F" TargetMode="External"/><Relationship Id="rId4" Type="http://schemas.openxmlformats.org/officeDocument/2006/relationships/hyperlink" Target="consultantplus://offline/ref=429DF0FA09E7D7BA39575A40CDF53A1912CF3F38B3D20CAA254826A188B0FA0DFF2C3742C80C65946B2099CAA458DACD8109266D5E156F81V073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E2F35021A01EC5C42263BAA152C13F11B253C76344C067981559090B6CF6EA23892551E318B084B4DCSEJ" TargetMode="External"/><Relationship Id="rId2" Type="http://schemas.openxmlformats.org/officeDocument/2006/relationships/hyperlink" Target="consultantplus://offline/ref=E2F35021A01EC5C42263BAA152C13F11B255C56F46C067981559090B6CF6EA23892551E318B086B1DCSEJ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consultantplus://offline/ref=E2F35021A01EC5C42263BAA152C13F11B254C1614AC267981559090B6CF6EA23892551E318B086B0DCS1J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429DF0FA09E7D7BA39575A40CDF53A1913C73138B5DC0CAA254826A188B0FA0DFF2C3742C80C65946B2099CAA458DACD8109266D5E156F81V073F" TargetMode="External"/><Relationship Id="rId13" Type="http://schemas.openxmlformats.org/officeDocument/2006/relationships/hyperlink" Target="consultantplus://offline/ref=429DF0FA09E7D7BA39575A40CDF53A1913C73138B5D20CAA254826A188B0FA0DFF2C3742C80D6795682099CAA458DACD8109266D5E156F81V073F" TargetMode="External"/><Relationship Id="rId3" Type="http://schemas.openxmlformats.org/officeDocument/2006/relationships/hyperlink" Target="consultantplus://offline/ref=429DF0FA09E7D7BA39575A40CDF53A1916C0313CB6D151A02D112AA38FBFA508F83D3742CF1264947729CD99VE70F" TargetMode="External"/><Relationship Id="rId7" Type="http://schemas.openxmlformats.org/officeDocument/2006/relationships/hyperlink" Target="consultantplus://offline/ref=429DF0FA09E7D7BA39575A40CDF53A1911C63130B3D80CAA254826A188B0FA0DFF2C3742C80C6692602099CAA458DACD8109266D5E156F81V073F" TargetMode="External"/><Relationship Id="rId12" Type="http://schemas.openxmlformats.org/officeDocument/2006/relationships/hyperlink" Target="consultantplus://offline/ref=429DF0FA09E7D7BA39575A40CDF53A1913C73138B5D20CAA254826A188B0FA0DED2C6F4EC90B7B946835CF9BE2V07DF" TargetMode="External"/><Relationship Id="rId2" Type="http://schemas.openxmlformats.org/officeDocument/2006/relationships/hyperlink" Target="consultantplus://offline/ref=429DF0FA09E7D7BA39575A40CDF53A1916C0313CB6D151A02D112AA38FBFA51AF8653B43C80C6494627F9CDFB500D6CB9816267242176DV873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consultantplus://offline/ref=429DF0FA09E7D7BA39575A40CDF53A1911C63130B3D80CAA254826A188B0FA0DED2C6F4EC90B7B946835CF9BE2V07DF" TargetMode="External"/><Relationship Id="rId11" Type="http://schemas.openxmlformats.org/officeDocument/2006/relationships/hyperlink" Target="consultantplus://offline/ref=429DF0FA09E7D7BA39575A40CDF53A1913C73138B5D20CAA254826A188B0FA0DFF2C3742C80C65946B2099CAA458DACD8109266D5E156F81V073F" TargetMode="External"/><Relationship Id="rId5" Type="http://schemas.openxmlformats.org/officeDocument/2006/relationships/hyperlink" Target="consultantplus://offline/ref=429DF0FA09E7D7BA39575A40CDF53A1911C63130B3D80CAA254826A188B0FA0DFF2C3742C80C6594692099CAA458DACD8109266D5E156F81V073F" TargetMode="External"/><Relationship Id="rId10" Type="http://schemas.openxmlformats.org/officeDocument/2006/relationships/hyperlink" Target="consultantplus://offline/ref=429DF0FA09E7D7BA39575A40CDF53A1913C73138B5DC0CAA254826A188B0FA0DFF2C3742C80C629D6D2099CAA458DACD8109266D5E156F81V073F" TargetMode="External"/><Relationship Id="rId4" Type="http://schemas.openxmlformats.org/officeDocument/2006/relationships/hyperlink" Target="consultantplus://offline/ref=429DF0FA09E7D7BA39575A40CDF53A1916C0313CB6D151A02D112AA38FBFA51AF8653B43C8096495627F9CDFB500D6CB9816267242176DV873F" TargetMode="External"/><Relationship Id="rId9" Type="http://schemas.openxmlformats.org/officeDocument/2006/relationships/hyperlink" Target="consultantplus://offline/ref=429DF0FA09E7D7BA39575A40CDF53A1913C73138B5DC0CAA254826A188B0FA0DED2C6F4EC90B7B946835CF9BE2V07D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429DF0FA09E7D7BA39575A40CDF53A1913C5373AB4D90CAA254826A188B0FA0DFF2C3742C80C65956A2099CAA458DACD8109266D5E156F81V073F" TargetMode="External"/><Relationship Id="rId3" Type="http://schemas.openxmlformats.org/officeDocument/2006/relationships/hyperlink" Target="consultantplus://offline/ref=429DF0FA09E7D7BA39575A40CDF53A1912C63F3CB3D30CAA254826A188B0FA0DED2C6F4EC90B7B946835CF9BE2V07DF" TargetMode="External"/><Relationship Id="rId7" Type="http://schemas.openxmlformats.org/officeDocument/2006/relationships/hyperlink" Target="consultantplus://offline/ref=429DF0FA09E7D7BA39575A40CDF53A1912C63F3CB3DD0CAA254826A188B0FA0DED2C6F4EC90B7B946835CF9BE2V07DF" TargetMode="External"/><Relationship Id="rId2" Type="http://schemas.openxmlformats.org/officeDocument/2006/relationships/hyperlink" Target="consultantplus://offline/ref=429DF0FA09E7D7BA39575A40CDF53A1912C63F3CB3D30CAA254826A188B0FA0DFF2C3742C80C65956A2099CAA458DACD8109266D5E156F81V073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consultantplus://offline/ref=429DF0FA09E7D7BA39575A40CDF53A1912C63F3CB3DD0CAA254826A188B0FA0DFF2C3742C80C65956A2099CAA458DACD8109266D5E156F81V073F" TargetMode="External"/><Relationship Id="rId11" Type="http://schemas.openxmlformats.org/officeDocument/2006/relationships/hyperlink" Target="consultantplus://offline/ref=429DF0FA09E7D7BA39575A40CDF53A1912C63F3CB7DB0CAA254826A188B0FA0DED2C6F4EC90B7B946835CF9BE2V07DF" TargetMode="External"/><Relationship Id="rId5" Type="http://schemas.openxmlformats.org/officeDocument/2006/relationships/hyperlink" Target="consultantplus://offline/ref=429DF0FA09E7D7BA39575A40CDF53A1912C63F3DB1D30CAA254826A188B0FA0DED2C6F4EC90B7B946835CF9BE2V07DF" TargetMode="External"/><Relationship Id="rId10" Type="http://schemas.openxmlformats.org/officeDocument/2006/relationships/hyperlink" Target="consultantplus://offline/ref=429DF0FA09E7D7BA39575A40CDF53A1912C63F3CB7DB0CAA254826A188B0FA0DFF2C3742C80C65956A2099CAA458DACD8109266D5E156F81V073F" TargetMode="External"/><Relationship Id="rId4" Type="http://schemas.openxmlformats.org/officeDocument/2006/relationships/hyperlink" Target="consultantplus://offline/ref=429DF0FA09E7D7BA39575A40CDF53A1912C63F3DB1D30CAA254826A188B0FA0DFF2C3742C80C65956A2099CAA458DACD8109266D5E156F81V073F" TargetMode="External"/><Relationship Id="rId9" Type="http://schemas.openxmlformats.org/officeDocument/2006/relationships/hyperlink" Target="consultantplus://offline/ref=429DF0FA09E7D7BA39575A40CDF53A1913C5373AB4D90CAA254826A188B0FA0DED2C6F4EC90B7B946835CF9BE2V07DF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59B08ED899F35F59E0704891D7DADA827441C9177137A8F996629A65CE162B697D5CA8ADC8901EW1S5H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29DF0FA09E7D7BA39575A40CDF53A1911C63130B3DA0CAA254826A188B0FA0DFF2C3742C80C6594692099CAA458DACD8109266D5E156F81V073F" TargetMode="External"/><Relationship Id="rId2" Type="http://schemas.openxmlformats.org/officeDocument/2006/relationships/hyperlink" Target="consultantplus://offline/ref=429DF0FA09E7D7BA39575A40CDF53A1911C6313AB4DF0CAA254826A188B0FA0DFF2C3742C80C65946B2099CAA458DACD8109266D5E156F81V073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consultantplus://offline/ref=429DF0FA09E7D7BA39575A40CDF53A1918C43532E28653F1781F2FABDFF7B554BD683A43C90A6EC1386F9896E10AC9CD8709256C42V177F" TargetMode="External"/><Relationship Id="rId5" Type="http://schemas.openxmlformats.org/officeDocument/2006/relationships/hyperlink" Target="consultantplus://offline/ref=429DF0FA09E7D7BA39575A40CDF53A1911C6313BBDD90CAA254826A188B0FA0DFF2C3742C80C65946B2099CAA458DACD8109266D5E156F81V073F" TargetMode="External"/><Relationship Id="rId4" Type="http://schemas.openxmlformats.org/officeDocument/2006/relationships/hyperlink" Target="consultantplus://offline/ref=429DF0FA09E7D7BA39575A40CDF53A1912C73E3EBDD151A02D112AA38FBFA51AF8653B43C80C6494627F9CDFB500D6CB9816267242176DV873F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29DF0FA09E7D7BA39575A40CDF53A1913C43131B4DF0CAA254826A188B0FA0DED2C6F4EC90B7B946835CF9BE2V07DF" TargetMode="External"/><Relationship Id="rId2" Type="http://schemas.openxmlformats.org/officeDocument/2006/relationships/hyperlink" Target="consultantplus://offline/ref=429DF0FA09E7D7BA39575A40CDF53A1913C43131B4DF0CAA254826A188B0FA0DFF2C3742C80C65966D2099CAA458DACD8109266D5E156F81V073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429DF0FA09E7D7BA39575A40CDF53A1913C43131B4DF0CAA254826A188B0FA0DFF2C3742C80C6492612099CAA458DACD8109266D5E156F81V073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9512" y="1162293"/>
            <a:ext cx="8640960" cy="2665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r>
              <a:rPr lang="ru-RU" sz="36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Вопрос </a:t>
            </a:r>
            <a:r>
              <a:rPr lang="ru-RU" sz="3600" b="1" spc="-5" dirty="0" smtClean="0">
                <a:solidFill>
                  <a:srgbClr val="002060"/>
                </a:solidFill>
                <a:latin typeface="Times New Roman"/>
              </a:rPr>
              <a:t>5.</a:t>
            </a: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r>
              <a:rPr lang="ru-RU" sz="3600" b="1" spc="-5" dirty="0" smtClean="0">
                <a:solidFill>
                  <a:srgbClr val="002060"/>
                </a:solidFill>
                <a:latin typeface="Times New Roman"/>
              </a:rPr>
              <a:t> </a:t>
            </a:r>
          </a:p>
          <a:p>
            <a:pPr marR="67310" lvl="0" algn="ctr" eaLnBrk="0" hangingPunct="0">
              <a:lnSpc>
                <a:spcPct val="110000"/>
              </a:lnSpc>
              <a:buClr>
                <a:srgbClr val="7FD13B"/>
              </a:buClr>
              <a:buSzPct val="68000"/>
            </a:pPr>
            <a:r>
              <a:rPr lang="ru-RU" sz="4000" b="1" spc="-5" dirty="0" smtClean="0">
                <a:solidFill>
                  <a:srgbClr val="C00000"/>
                </a:solidFill>
                <a:latin typeface="Times New Roman"/>
              </a:rPr>
              <a:t>Нормативное регулирование бухгалтерского учета</a:t>
            </a:r>
            <a:endParaRPr lang="ru-RU" sz="4000" b="1" spc="305" dirty="0">
              <a:solidFill>
                <a:srgbClr val="C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02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32656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	-ФСБУ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6/2020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«Основные средства» Приказ Минфина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России от 17.09.2020 N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204н.</a:t>
            </a: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Стандарт применяется начиная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 бухгалтерской (финансовой) отчетности за 2022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год. Организация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может принять решение о применении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Стандарта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 указанного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срока </a:t>
            </a:r>
          </a:p>
          <a:p>
            <a:pPr>
              <a:spcAft>
                <a:spcPts val="0"/>
              </a:spcAft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	-ФСБУ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26/2020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«Капитальные вложения».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Приказ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Минфина России от 17.09.2020 N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204н. </a:t>
            </a: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Стандарт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применяется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начиная с бухгалтерской (финансовой) отчетности за 2022 год. Организация может принять решение о применении Стандарта до указанного срока</a:t>
            </a:r>
          </a:p>
          <a:p>
            <a:pPr>
              <a:spcAft>
                <a:spcPts val="0"/>
              </a:spcAft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	-ФСБУ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5/2019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«Запасы».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4"/>
              </a:rPr>
              <a:t>Приказ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Минфина России от 15.11.2019 N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180н.</a:t>
            </a: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Стандарт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5"/>
              </a:rPr>
              <a:t>применяется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начиная с бухгалтерской (финансовой) отчетности за 2021 год. Организация может принять решение о применении Стандарта до указанного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срока </a:t>
            </a:r>
          </a:p>
          <a:p>
            <a:pPr>
              <a:spcAft>
                <a:spcPts val="0"/>
              </a:spcAft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	-ФСБУ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25/2018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«Бухгалтерский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учет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аренды»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6"/>
              </a:rPr>
              <a:t>Приказ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Минфина России от 16.10.2018 N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208н.</a:t>
            </a: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Стандарт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7"/>
              </a:rPr>
              <a:t>применяется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начиная с бухгалтерской (финансовой) отчетности за 2022 год. Организация может принять решение о применении Стандарта до указанного срока.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93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6409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8580" algn="just" eaLnBrk="0" hangingPunct="0">
              <a:buSzPts val="1200"/>
              <a:tabLst>
                <a:tab pos="483235" algn="l"/>
              </a:tabLst>
            </a:pPr>
            <a:r>
              <a:rPr lang="ru-RU" sz="2800" spc="-5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spc="-5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   </a:t>
            </a:r>
            <a:r>
              <a:rPr lang="ru-RU" sz="2800" b="1" u="sng" spc="-5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Положения</a:t>
            </a:r>
            <a:r>
              <a:rPr lang="ru-RU" sz="2800" b="1" u="sng" spc="185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по</a:t>
            </a:r>
            <a:r>
              <a:rPr lang="ru-RU" sz="2800" b="1" u="sng" spc="18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u="sng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бухгалтерскому</a:t>
            </a:r>
            <a:r>
              <a:rPr lang="ru-RU" sz="2800" b="1" u="sng" spc="18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u="sng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учету</a:t>
            </a:r>
            <a:r>
              <a:rPr lang="ru-RU" sz="2800" b="1" u="sng" spc="19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u="sng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(ПБУ)</a:t>
            </a:r>
            <a:r>
              <a:rPr lang="ru-RU" sz="2800" b="1" u="sng" spc="17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2800" b="1" u="sng" spc="170" dirty="0" smtClean="0">
              <a:solidFill>
                <a:srgbClr val="C00000"/>
              </a:solidFill>
              <a:latin typeface="Times New Roman"/>
              <a:ea typeface="Times New Roman"/>
              <a:cs typeface="Times New Roman"/>
            </a:endParaRPr>
          </a:p>
          <a:p>
            <a:pPr marR="68580" algn="just" eaLnBrk="0" hangingPunct="0">
              <a:buSzPts val="1200"/>
              <a:tabLst>
                <a:tab pos="483235" algn="l"/>
              </a:tabLst>
            </a:pPr>
            <a:r>
              <a:rPr lang="ru-RU" sz="2400" spc="170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</a:p>
          <a:p>
            <a:pPr marR="68580" algn="just" eaLnBrk="0" hangingPunct="0">
              <a:buSzPts val="1200"/>
              <a:tabLst>
                <a:tab pos="483235" algn="l"/>
              </a:tabLst>
            </a:pPr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   - устанавливают</a:t>
            </a:r>
            <a:r>
              <a:rPr lang="ru-RU" sz="2400" b="1" spc="18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принципы,</a:t>
            </a:r>
            <a:r>
              <a:rPr lang="ru-RU" sz="2400" b="1" spc="18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правила</a:t>
            </a:r>
            <a:r>
              <a:rPr lang="ru-RU" sz="2400" b="1" spc="18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и</a:t>
            </a:r>
            <a:r>
              <a:rPr lang="ru-RU" sz="2400" b="1" spc="33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способы</a:t>
            </a:r>
            <a:r>
              <a:rPr lang="ru-RU" sz="2400" b="1" spc="24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ведения</a:t>
            </a:r>
            <a:r>
              <a:rPr lang="ru-RU" sz="2400" b="1" spc="21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организациями</a:t>
            </a:r>
            <a:r>
              <a:rPr lang="ru-RU" sz="2400" b="1" spc="25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учета</a:t>
            </a:r>
            <a:r>
              <a:rPr lang="ru-RU" sz="2400" b="1" spc="26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хозяйственных</a:t>
            </a:r>
            <a:r>
              <a:rPr lang="ru-RU" sz="2400" b="1" spc="26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операций,</a:t>
            </a:r>
            <a:r>
              <a:rPr lang="ru-RU" sz="2400" b="1" spc="27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составления</a:t>
            </a:r>
            <a:r>
              <a:rPr lang="ru-RU" sz="2400" b="1" spc="27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и</a:t>
            </a:r>
            <a:r>
              <a:rPr lang="ru-RU" sz="2400" b="1" spc="35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представления</a:t>
            </a:r>
            <a:r>
              <a:rPr lang="ru-RU" sz="2400" b="1" spc="16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бухгалтерской</a:t>
            </a:r>
            <a:r>
              <a:rPr lang="ru-RU" sz="2400" b="1" spc="16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отчетности</a:t>
            </a:r>
            <a:r>
              <a:rPr lang="ru-RU" sz="2400" b="1" spc="16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и</a:t>
            </a:r>
            <a:r>
              <a:rPr lang="ru-RU" sz="2400" b="1" spc="10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1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являются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важнейшими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нормативными</a:t>
            </a:r>
            <a:r>
              <a:rPr lang="ru-RU" sz="2400" b="1" spc="54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документами</a:t>
            </a:r>
            <a:r>
              <a:rPr lang="ru-RU" sz="2400" b="1" spc="7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второго</a:t>
            </a:r>
            <a:r>
              <a:rPr lang="ru-RU" sz="2400" b="1" spc="8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уровня</a:t>
            </a:r>
            <a:r>
              <a:rPr lang="ru-RU" sz="2400" b="1" spc="8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1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системы</a:t>
            </a:r>
            <a:r>
              <a:rPr lang="ru-RU" sz="2400" b="1" spc="7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нормативного</a:t>
            </a:r>
            <a:r>
              <a:rPr lang="ru-RU" sz="2400" b="1" spc="8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регулирования</a:t>
            </a:r>
            <a:r>
              <a:rPr lang="ru-RU" sz="2400" b="1" spc="6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бухгалтерского</a:t>
            </a:r>
            <a:r>
              <a:rPr lang="ru-RU" sz="2400" b="1" spc="4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учета</a:t>
            </a:r>
            <a:r>
              <a:rPr lang="ru-RU" sz="2400" b="1" spc="48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</a:t>
            </a:r>
            <a:r>
              <a:rPr lang="ru-RU" sz="2400" b="1" spc="-5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России,</a:t>
            </a:r>
            <a:r>
              <a:rPr lang="ru-RU" sz="2400" b="1" spc="-5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установленной</a:t>
            </a:r>
            <a:r>
              <a:rPr lang="ru-RU" sz="2400" b="1" spc="-4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ФЗ</a:t>
            </a:r>
            <a:r>
              <a:rPr lang="ru-RU" sz="2400" b="1" spc="-4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«О</a:t>
            </a:r>
            <a:r>
              <a:rPr lang="ru-RU" sz="2400" b="1" spc="-4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бухгалтерском</a:t>
            </a:r>
            <a:r>
              <a:rPr lang="ru-RU" sz="2400" b="1" spc="-5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учете».</a:t>
            </a:r>
            <a:r>
              <a:rPr lang="ru-RU" sz="2400" b="1" spc="-1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spc="-15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spc="-1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24</a:t>
            </a:r>
            <a:r>
              <a:rPr lang="ru-RU" sz="2400" b="1" u="sng" spc="-15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spc="-1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положения</a:t>
            </a:r>
            <a:endParaRPr lang="ru-RU" sz="2400" b="1" u="sng" dirty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marL="135890" marR="144145" indent="450215" algn="just" eaLnBrk="0" hangingPunct="0"/>
            <a:endParaRPr lang="ru-RU" sz="2400" b="1" spc="-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135890" marR="144145" indent="450215" algn="just" eaLnBrk="0" hangingPunct="0"/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Разработка</a:t>
            </a:r>
            <a:r>
              <a:rPr lang="ru-RU" sz="2400" b="1" spc="13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положений</a:t>
            </a:r>
            <a:r>
              <a:rPr lang="ru-RU" sz="2400" b="1" spc="1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(стандартов)</a:t>
            </a:r>
            <a:r>
              <a:rPr lang="ru-RU" sz="2400" b="1" spc="1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по</a:t>
            </a:r>
            <a:r>
              <a:rPr lang="ru-RU" sz="2400" b="1" spc="1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бухгалтерскому</a:t>
            </a:r>
            <a:r>
              <a:rPr lang="ru-RU" sz="2400" b="1" spc="1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учету</a:t>
            </a:r>
            <a:r>
              <a:rPr lang="ru-RU" sz="2400" b="1" spc="1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базируется</a:t>
            </a:r>
            <a:r>
              <a:rPr lang="ru-RU" sz="2400" b="1" spc="1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на</a:t>
            </a:r>
            <a:r>
              <a:rPr lang="ru-RU" sz="2400" b="1" spc="4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общепринятых</a:t>
            </a:r>
            <a:r>
              <a:rPr lang="ru-RU" sz="2400" b="1" spc="2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методологических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принципах,</a:t>
            </a:r>
            <a:r>
              <a:rPr lang="ru-RU" sz="2400" b="1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предусмотренных</a:t>
            </a:r>
            <a:r>
              <a:rPr lang="ru-RU" sz="2400" b="1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международными</a:t>
            </a:r>
            <a:r>
              <a:rPr lang="ru-RU" sz="2400" b="1" spc="4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стандартами.</a:t>
            </a:r>
            <a:endParaRPr lang="ru-RU" sz="2400" b="1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0479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050379"/>
              </p:ext>
            </p:extLst>
          </p:nvPr>
        </p:nvGraphicFramePr>
        <p:xfrm>
          <a:off x="251520" y="260648"/>
          <a:ext cx="8640959" cy="4204906"/>
        </p:xfrm>
        <a:graphic>
          <a:graphicData uri="http://schemas.openxmlformats.org/drawingml/2006/table">
            <a:tbl>
              <a:tblPr/>
              <a:tblGrid>
                <a:gridCol w="1430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1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Номер положения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Положение по бухгалтерскому учету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Нормативный акт, утвердивший положение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ПБУ 1/2008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Учетная политика организации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"/>
                        </a:rPr>
                        <a:t>Приказ</a:t>
                      </a: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Минфина России от 06.10.2008 N 106н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ПБУ 2/2008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Учет договоров строительного подряда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3"/>
                        </a:rPr>
                        <a:t>Приказ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Минфина России от 24.10.2008 N 116н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9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ПБУ 3/2006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Учет активов и обязательств, стоимость которых выражена в иностранной валюте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4"/>
                        </a:rPr>
                        <a:t>Приказ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Минфина России от 27.11.2006 N 154н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7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ПБУ 4/99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Бухгалтерская отчетность организации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5"/>
                        </a:rPr>
                        <a:t>Приказ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Минфина России от 06.07.1999 N 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43н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523847"/>
              </p:ext>
            </p:extLst>
          </p:nvPr>
        </p:nvGraphicFramePr>
        <p:xfrm>
          <a:off x="251521" y="4437113"/>
          <a:ext cx="8640958" cy="1520952"/>
        </p:xfrm>
        <a:graphic>
          <a:graphicData uri="http://schemas.openxmlformats.org/drawingml/2006/table">
            <a:tbl>
              <a:tblPr/>
              <a:tblGrid>
                <a:gridCol w="1368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ПБУ 9/99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организации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6"/>
                        </a:rPr>
                        <a:t>Приказ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Минфина России от 06.05.1999 N 32н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ПБУ 10/99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Расходы организации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7"/>
                        </a:rPr>
                        <a:t>Приказ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Минфина России от 06.05.1999 N 33н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6632"/>
            <a:ext cx="885698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7945" algn="just" eaLnBrk="0" hangingPunct="0">
              <a:buSzPts val="1200"/>
              <a:tabLst>
                <a:tab pos="483235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   </a:t>
            </a:r>
            <a:r>
              <a:rPr lang="ru-RU" sz="2400" b="1" u="sng" spc="-5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«Положение</a:t>
            </a:r>
            <a:r>
              <a:rPr lang="ru-RU" sz="2400" b="1" u="sng" spc="150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по</a:t>
            </a:r>
            <a:r>
              <a:rPr lang="ru-RU" sz="2400" b="1" u="sng" spc="15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ведению</a:t>
            </a:r>
            <a:r>
              <a:rPr lang="ru-RU" sz="2400" b="1" u="sng" spc="14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бухгалтерского</a:t>
            </a:r>
            <a:r>
              <a:rPr lang="ru-RU" sz="2400" b="1" u="sng" spc="14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учета</a:t>
            </a:r>
            <a:r>
              <a:rPr lang="ru-RU" sz="2400" b="1" u="sng" spc="15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и</a:t>
            </a:r>
            <a:r>
              <a:rPr lang="ru-RU" sz="2400" b="1" u="sng" spc="14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бухгалтерской</a:t>
            </a:r>
            <a:r>
              <a:rPr lang="ru-RU" sz="2400" b="1" u="sng" spc="15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отчетности</a:t>
            </a:r>
            <a:r>
              <a:rPr lang="ru-RU" sz="2400" b="1" u="sng" spc="15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в</a:t>
            </a:r>
            <a:r>
              <a:rPr lang="ru-RU" sz="2400" b="1" u="sng" spc="43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Российской</a:t>
            </a:r>
            <a:r>
              <a:rPr lang="ru-RU" sz="2400" b="1" u="sng" spc="24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Федерации»</a:t>
            </a:r>
            <a:r>
              <a:rPr lang="ru-RU" sz="2400" b="1" u="sng" spc="24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приказ</a:t>
            </a:r>
            <a:r>
              <a:rPr lang="ru-RU" sz="2400" b="1" u="sng" spc="24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Минфина</a:t>
            </a:r>
            <a:r>
              <a:rPr lang="ru-RU" sz="2400" b="1" u="sng" spc="24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РФ</a:t>
            </a:r>
            <a:r>
              <a:rPr lang="ru-RU" sz="2400" b="1" u="sng" spc="24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от</a:t>
            </a:r>
            <a:r>
              <a:rPr lang="ru-RU" sz="2400" b="1" u="sng" spc="24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29</a:t>
            </a:r>
            <a:r>
              <a:rPr lang="ru-RU" sz="2400" b="1" u="sng" spc="24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июля</a:t>
            </a:r>
            <a:r>
              <a:rPr lang="ru-RU" sz="2400" b="1" u="sng" spc="24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1998г.</a:t>
            </a:r>
            <a:r>
              <a:rPr lang="ru-RU" sz="2400" b="1" u="sng" spc="24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№34-н</a:t>
            </a:r>
            <a:r>
              <a:rPr lang="ru-RU" sz="2400" b="1" u="sng" spc="24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(ред.</a:t>
            </a:r>
            <a:r>
              <a:rPr lang="ru-RU" sz="2400" b="1" u="sng" spc="24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от</a:t>
            </a:r>
            <a:r>
              <a:rPr lang="ru-RU" sz="2400" b="1" u="sng" spc="27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11.04.2018).</a:t>
            </a:r>
            <a:r>
              <a:rPr lang="ru-RU" sz="2400" b="1" u="sng" spc="2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2400" b="1" u="sng" spc="20" dirty="0" smtClean="0">
              <a:solidFill>
                <a:srgbClr val="C00000"/>
              </a:solidFill>
              <a:latin typeface="Times New Roman"/>
              <a:ea typeface="Times New Roman"/>
              <a:cs typeface="Times New Roman"/>
            </a:endParaRPr>
          </a:p>
          <a:p>
            <a:pPr marR="67945" algn="just" eaLnBrk="0" hangingPunct="0">
              <a:buSzPts val="1200"/>
              <a:tabLst>
                <a:tab pos="483235" algn="l"/>
              </a:tabLst>
            </a:pPr>
            <a:endParaRPr lang="ru-RU" sz="2000" b="1" u="sng" spc="20" dirty="0">
              <a:solidFill>
                <a:srgbClr val="C00000"/>
              </a:solidFill>
              <a:latin typeface="Times New Roman"/>
              <a:ea typeface="Times New Roman"/>
              <a:cs typeface="Times New Roman"/>
            </a:endParaRPr>
          </a:p>
          <a:p>
            <a:pPr marR="67945" algn="just" eaLnBrk="0" hangingPunct="0">
              <a:buSzPts val="1200"/>
              <a:tabLst>
                <a:tab pos="483235" algn="l"/>
              </a:tabLst>
            </a:pPr>
            <a:r>
              <a:rPr lang="ru-RU" sz="2000" b="1" spc="2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spc="20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        </a:t>
            </a:r>
            <a:r>
              <a:rPr lang="ru-RU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</a:t>
            </a:r>
            <a:r>
              <a:rPr lang="ru-RU" sz="2000" b="1" spc="2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spc="-5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данном</a:t>
            </a:r>
            <a:r>
              <a:rPr lang="ru-RU" sz="2000" b="1" spc="3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spc="-5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документе</a:t>
            </a:r>
            <a:r>
              <a:rPr lang="ru-RU" sz="2000" b="1" spc="15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детализированы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spc="4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основные</a:t>
            </a:r>
            <a:r>
              <a:rPr lang="ru-RU" sz="2000" b="1" spc="2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статьи</a:t>
            </a:r>
            <a:r>
              <a:rPr lang="ru-RU" sz="2000" b="1" spc="3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Федерального</a:t>
            </a:r>
            <a:r>
              <a:rPr lang="ru-RU" sz="2000" b="1" spc="2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spc="-5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закона</a:t>
            </a:r>
            <a:r>
              <a:rPr lang="ru-RU" sz="20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«О</a:t>
            </a:r>
            <a:r>
              <a:rPr lang="ru-RU" sz="2000" b="1" spc="2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бухгалтерском</a:t>
            </a:r>
            <a:r>
              <a:rPr lang="ru-RU" sz="2000" b="1" spc="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учете</a:t>
            </a:r>
            <a:r>
              <a:rPr lang="ru-RU" sz="2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».</a:t>
            </a:r>
          </a:p>
          <a:p>
            <a:pPr marR="67945" algn="just" eaLnBrk="0" hangingPunct="0">
              <a:buSzPts val="1200"/>
              <a:tabLst>
                <a:tab pos="483235" algn="l"/>
              </a:tabLst>
            </a:pPr>
            <a:r>
              <a:rPr lang="ru-RU" sz="2000" b="1" spc="2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        </a:t>
            </a:r>
            <a:r>
              <a:rPr lang="ru-RU" sz="2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Настоящее</a:t>
            </a:r>
            <a:r>
              <a:rPr lang="ru-RU" sz="2000" b="1" spc="2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Положение</a:t>
            </a:r>
            <a:r>
              <a:rPr lang="ru-RU" sz="2000" b="1" spc="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по</a:t>
            </a:r>
            <a:r>
              <a:rPr lang="ru-RU" sz="20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ведению</a:t>
            </a:r>
            <a:r>
              <a:rPr lang="ru-RU" sz="2000" b="1" spc="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0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учета</a:t>
            </a:r>
            <a:r>
              <a:rPr lang="ru-RU" sz="20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000" b="1" spc="4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бухгалтерской</a:t>
            </a:r>
            <a:r>
              <a:rPr lang="ru-RU" sz="2000" b="1" spc="2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отчетности</a:t>
            </a:r>
            <a:r>
              <a:rPr lang="ru-RU" sz="2000" b="1" spc="2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000" b="1" spc="2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Российской</a:t>
            </a:r>
            <a:r>
              <a:rPr lang="ru-RU" sz="2000" b="1" spc="2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Федерации,</a:t>
            </a:r>
            <a:r>
              <a:rPr lang="ru-RU" sz="2000" b="1" spc="2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разработано</a:t>
            </a:r>
            <a:r>
              <a:rPr lang="ru-RU" sz="2000" b="1" spc="2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на</a:t>
            </a:r>
            <a:r>
              <a:rPr lang="ru-RU" sz="2000" b="1" spc="2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основании</a:t>
            </a:r>
            <a:r>
              <a:rPr lang="ru-RU" sz="2000" b="1" spc="4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Федерального</a:t>
            </a:r>
            <a:r>
              <a:rPr lang="ru-RU" sz="2000" b="1" spc="1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  <a:hlinkClick r:id="rId2"/>
              </a:rPr>
              <a:t>закона</a:t>
            </a:r>
            <a:r>
              <a:rPr lang="ru-RU" sz="2000" b="1" spc="1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«О</a:t>
            </a:r>
            <a:r>
              <a:rPr lang="ru-RU" sz="2000" b="1" spc="1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бухгалтерском</a:t>
            </a:r>
            <a:r>
              <a:rPr lang="ru-RU" sz="2000" b="1" spc="1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учете».</a:t>
            </a:r>
            <a:r>
              <a:rPr lang="ru-RU" sz="2000" b="1" spc="1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000" b="1" spc="19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R="67945" algn="just" eaLnBrk="0" hangingPunct="0">
              <a:buSzPts val="1200"/>
              <a:tabLst>
                <a:tab pos="483235" algn="l"/>
              </a:tabLst>
            </a:pPr>
            <a:r>
              <a:rPr lang="ru-RU" sz="2000" b="1" spc="1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19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    </a:t>
            </a:r>
            <a:r>
              <a:rPr lang="ru-RU" sz="2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Положение</a:t>
            </a:r>
            <a:r>
              <a:rPr lang="ru-RU" sz="2000" b="1" spc="19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определяет</a:t>
            </a:r>
            <a:r>
              <a:rPr lang="ru-RU" sz="2000" b="1" spc="1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порядок</a:t>
            </a:r>
            <a:r>
              <a:rPr lang="ru-RU" sz="2000" b="1" spc="3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</a:t>
            </a:r>
            <a:r>
              <a:rPr lang="ru-RU" sz="20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0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ведения</a:t>
            </a:r>
            <a:r>
              <a:rPr lang="ru-RU" sz="2000" b="1" spc="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000" b="1" spc="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учета,</a:t>
            </a:r>
            <a:r>
              <a:rPr lang="ru-RU" sz="2000" b="1" spc="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составления</a:t>
            </a:r>
            <a:r>
              <a:rPr lang="ru-RU" sz="20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0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представления</a:t>
            </a:r>
            <a:r>
              <a:rPr lang="ru-RU" sz="20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бухгалтерской</a:t>
            </a:r>
            <a:r>
              <a:rPr lang="ru-RU" sz="2000" b="1" spc="4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отчетности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   </a:t>
            </a:r>
            <a:r>
              <a:rPr lang="ru-RU" sz="2000" b="1" spc="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юридическими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   </a:t>
            </a:r>
            <a:r>
              <a:rPr lang="ru-RU" sz="2000" b="1" spc="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лицами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   </a:t>
            </a:r>
            <a:r>
              <a:rPr lang="ru-RU" sz="2000" b="1" spc="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по   </a:t>
            </a:r>
            <a:r>
              <a:rPr lang="ru-RU" sz="20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  <a:hlinkClick r:id="rId3"/>
              </a:rPr>
              <a:t>законодательству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   </a:t>
            </a:r>
            <a:r>
              <a:rPr lang="ru-RU" sz="2000" b="1" spc="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Российской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   </a:t>
            </a:r>
            <a:r>
              <a:rPr lang="ru-RU" sz="2000" b="1" spc="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Федерации,</a:t>
            </a:r>
            <a:r>
              <a:rPr lang="ru-RU" sz="20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независимо</a:t>
            </a:r>
            <a:r>
              <a:rPr lang="ru-RU" sz="2000" b="1" spc="18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от</a:t>
            </a:r>
            <a:r>
              <a:rPr lang="ru-RU" sz="2000" b="1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их</a:t>
            </a:r>
            <a:r>
              <a:rPr lang="ru-RU" sz="2000" b="1" spc="1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организационно-правовой</a:t>
            </a:r>
            <a:r>
              <a:rPr lang="ru-RU" sz="2000" b="1" spc="1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формы</a:t>
            </a:r>
            <a:r>
              <a:rPr lang="ru-RU" sz="2000" b="1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(за</a:t>
            </a:r>
            <a:r>
              <a:rPr lang="ru-RU" sz="2000" b="1" spc="1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исключением</a:t>
            </a:r>
            <a:r>
              <a:rPr lang="ru-RU" sz="2000" b="1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  <a:hlinkClick r:id="rId4"/>
              </a:rPr>
              <a:t>кредитных</a:t>
            </a:r>
            <a:r>
              <a:rPr lang="ru-RU" sz="2000" b="1" spc="4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организаций</a:t>
            </a:r>
            <a:r>
              <a:rPr lang="ru-RU" sz="2000" b="1" spc="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000" b="1" spc="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государственных</a:t>
            </a:r>
            <a:r>
              <a:rPr lang="ru-RU" sz="2000" b="1" spc="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(муниципальных)</a:t>
            </a:r>
            <a:r>
              <a:rPr lang="ru-RU" sz="2000" b="1" spc="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учреждений),</a:t>
            </a:r>
            <a:r>
              <a:rPr lang="ru-RU" sz="2000" b="1" spc="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а </a:t>
            </a:r>
            <a:r>
              <a:rPr lang="ru-RU" sz="2000" b="1" spc="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также</a:t>
            </a:r>
            <a:r>
              <a:rPr lang="ru-RU" sz="2000" b="1" spc="3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взаимоотношения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 организации с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внешними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потребителями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бухгалтерской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информации.</a:t>
            </a:r>
            <a:endParaRPr lang="ru-RU" sz="2000" b="1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9107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6218" y="404664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План 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счетов бухгалтерского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учета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 </a:t>
            </a:r>
            <a:r>
              <a:rPr lang="ru-RU" sz="2400" b="1" u="sng" dirty="0" err="1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инструкциия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применению</a:t>
            </a:r>
            <a:endParaRPr lang="ru-RU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1494076"/>
            <a:ext cx="873152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 счетов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бухгалтерского учета представляет собой схему регистрации 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группировки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фактов хозяйственной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деятельности (активов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обязательств, финансовых, хозяйственных операций и др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 в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бухгалтерском учете.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нем приведены наименования и номера синтетических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счетов (счетов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первого порядка)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субсчетов (счетов второго порядка).</a:t>
            </a:r>
          </a:p>
        </p:txBody>
      </p:sp>
    </p:spTree>
    <p:extLst>
      <p:ext uri="{BB962C8B-B14F-4D97-AF65-F5344CB8AC3E}">
        <p14:creationId xmlns:p14="http://schemas.microsoft.com/office/powerpoint/2010/main" val="359077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67956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u="sng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План 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счетов бухгалтерского </a:t>
            </a:r>
            <a:r>
              <a:rPr lang="ru-RU" sz="2000" b="1" u="sng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учета </a:t>
            </a:r>
            <a:r>
              <a:rPr lang="ru-RU" sz="2000" b="1" u="sng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 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инструкции по их применению</a:t>
            </a:r>
            <a:endParaRPr lang="ru-RU" sz="2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734015"/>
              </p:ext>
            </p:extLst>
          </p:nvPr>
        </p:nvGraphicFramePr>
        <p:xfrm>
          <a:off x="251520" y="692697"/>
          <a:ext cx="8640960" cy="2960657"/>
        </p:xfrm>
        <a:graphic>
          <a:graphicData uri="http://schemas.openxmlformats.org/drawingml/2006/table">
            <a:tbl>
              <a:tblPr/>
              <a:tblGrid>
                <a:gridCol w="6840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3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"/>
                        </a:rPr>
                        <a:t>План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счетов бухгалтерского учета финансово-хозяйственной деятельности предприятий и организаций агропромышленного комплекса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3"/>
                        </a:rPr>
                        <a:t>Приказ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Минсельхоза РФ от 13.06.2001 N 654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3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Методические </a:t>
                      </a: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4"/>
                        </a:rPr>
                        <a:t>рекомендации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применению Плана счетов бухгалтерского учета финансово-хозяйственной деятельности организаций агропромышленного комплекса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1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5"/>
                        </a:rPr>
                        <a:t>План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счетов бухгалтерского учета финансово-хозяйственной деятельности организаций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6"/>
                        </a:rPr>
                        <a:t>Приказ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Минфина РФ от 31.10.2000 N 94н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3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7"/>
                        </a:rPr>
                        <a:t>Инструкция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применению Плана счетов бухгалтерского учета финансово-хозяйственной деятельности организаций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068830"/>
              </p:ext>
            </p:extLst>
          </p:nvPr>
        </p:nvGraphicFramePr>
        <p:xfrm>
          <a:off x="251520" y="3789039"/>
          <a:ext cx="8640960" cy="1981200"/>
        </p:xfrm>
        <a:graphic>
          <a:graphicData uri="http://schemas.openxmlformats.org/drawingml/2006/table">
            <a:tbl>
              <a:tblPr/>
              <a:tblGrid>
                <a:gridCol w="6588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3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8"/>
                        </a:rPr>
                        <a:t>План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счетов бухгалтерского учета автономных учреждений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9"/>
                        </a:rPr>
                        <a:t>Приказ</a:t>
                      </a: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Минфина РФ от 23.12.2010 N 183н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8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0"/>
                        </a:rPr>
                        <a:t>Инструкция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применению Плана счетов бухгалтерского учета автономных учреждений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1"/>
                        </a:rPr>
                        <a:t>План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счетов бухгалтерского учета бюджетных учреждений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2"/>
                        </a:rPr>
                        <a:t>Приказ</a:t>
                      </a: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Минфина РФ от 16.12.2010 N 174н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8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13"/>
                        </a:rPr>
                        <a:t>Инструкция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 применению Плана счетов бухгалтерского учета бюджетных учреждений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516" y="332656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ctr">
              <a:spcBef>
                <a:spcPts val="110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2.Отраслевые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стандарты бухгалтерского учета, отраслевые стандарты бухгалтерского учета государственных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финансов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64135" marR="67945" indent="449580" algn="just" eaLnBrk="0" hangingPunct="0"/>
            <a:endParaRPr lang="ru-RU" sz="2400" b="1" spc="-5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64135" marR="67945" indent="449580" algn="just" eaLnBrk="0" hangingPunct="0"/>
            <a:endParaRPr lang="ru-RU" sz="2400" b="1" spc="-5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64135" marR="67945" indent="449580" algn="just" eaLnBrk="0" hangingPunct="0"/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Отраслевые</a:t>
            </a:r>
            <a:r>
              <a:rPr lang="ru-RU" sz="2400" b="1" spc="16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стандарты</a:t>
            </a:r>
            <a:r>
              <a:rPr lang="ru-RU" sz="2400" b="1" spc="1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устанавливают</a:t>
            </a:r>
            <a:r>
              <a:rPr lang="ru-RU" sz="2400" b="1" spc="1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особенности</a:t>
            </a:r>
            <a:r>
              <a:rPr lang="ru-RU" sz="2400" b="1" spc="16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применения</a:t>
            </a:r>
            <a:r>
              <a:rPr lang="ru-RU" sz="2400" b="1" spc="16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федеральных</a:t>
            </a:r>
            <a:r>
              <a:rPr lang="ru-RU" sz="2400" b="1" spc="4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стандартов</a:t>
            </a:r>
            <a:r>
              <a:rPr lang="ru-RU" sz="2400" b="1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400" b="1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отдельных</a:t>
            </a:r>
            <a:r>
              <a:rPr lang="ru-RU" sz="24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видах</a:t>
            </a:r>
            <a:r>
              <a:rPr lang="ru-RU" sz="24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экономической</a:t>
            </a:r>
            <a:r>
              <a:rPr lang="ru-RU" sz="24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деятельности.</a:t>
            </a:r>
            <a:r>
              <a:rPr lang="ru-RU" sz="24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400" b="1" spc="25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945" indent="449580" algn="just" eaLnBrk="0" hangingPunct="0"/>
            <a:endParaRPr lang="ru-RU" sz="2400" b="1" spc="25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945" indent="449580" algn="just" eaLnBrk="0" hangingPunct="0"/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Учетный</a:t>
            </a:r>
            <a:r>
              <a:rPr lang="ru-RU" sz="2400" b="1" spc="24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стандарт</a:t>
            </a:r>
            <a:r>
              <a:rPr lang="ru-RU" sz="2400" b="1" spc="4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определяется</a:t>
            </a:r>
            <a:r>
              <a:rPr lang="ru-RU" sz="2400" b="1" spc="1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как</a:t>
            </a:r>
            <a:r>
              <a:rPr lang="ru-RU" sz="2400" b="1" spc="1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свод</a:t>
            </a:r>
            <a:r>
              <a:rPr lang="ru-RU" sz="2400" b="1" spc="1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основных</a:t>
            </a:r>
            <a:r>
              <a:rPr lang="ru-RU" sz="2400" b="1" spc="1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правил,</a:t>
            </a:r>
            <a:r>
              <a:rPr lang="ru-RU" sz="2400" b="1" spc="1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устанавливающий</a:t>
            </a:r>
            <a:r>
              <a:rPr lang="ru-RU" sz="2400" b="1" spc="1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порядок</a:t>
            </a:r>
            <a:r>
              <a:rPr lang="ru-RU" sz="2400" b="1" spc="10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учета</a:t>
            </a:r>
            <a:r>
              <a:rPr lang="ru-RU" sz="2400" b="1" spc="1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400" b="1" spc="1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оценки</a:t>
            </a:r>
            <a:r>
              <a:rPr lang="ru-RU" sz="2400" b="1" spc="4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определенного</a:t>
            </a:r>
            <a:r>
              <a:rPr lang="ru-RU" sz="2400" b="1" spc="1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объекта</a:t>
            </a:r>
            <a:r>
              <a:rPr lang="ru-RU" sz="2400" b="1" spc="1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или</a:t>
            </a:r>
            <a:r>
              <a:rPr lang="ru-RU" sz="2400" b="1" spc="1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их</a:t>
            </a:r>
            <a:r>
              <a:rPr lang="ru-RU" sz="2400" b="1" spc="1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совокупности.</a:t>
            </a:r>
            <a:r>
              <a:rPr lang="ru-RU" sz="2400" b="1" spc="1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400" b="1" spc="18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239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8640"/>
            <a:ext cx="8712968" cy="6289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    Положение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"Отраслевой стандарт бухгалтерского учета операций, связанных с осуществлением договора доверительного управления имуществом,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некредитными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финансовыми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организациями»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/>
              </a:rPr>
              <a:t>Утверждено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Банком России 18.11.2015 N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505-П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4"/>
              </a:rPr>
              <a:t>     Положение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"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Отраслевой стандарт бухгалтерского учета резервов - оценочных обязательств и условных обязательств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некредитными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финансовыми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организациями»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5"/>
              </a:rPr>
              <a:t>Утверждено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Банком России 03.12.2015 N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508-П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6"/>
              </a:rPr>
              <a:t>     Положение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"Отраслевой стандарт бухгалтерского учета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некредитными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финансовыми организациями событий после окончания отчетного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года»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7"/>
              </a:rPr>
              <a:t>Утверждено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Банком России 16.12.2015 N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520-П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8"/>
              </a:rPr>
              <a:t>    Положение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"Отраслевой стандарт бухгалтерского учета Порядок составления бухгалтерской (финансовой) отчетности страховых организаций и обществ взаимного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страхования»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9"/>
              </a:rPr>
              <a:t>Утверждено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Банком России 28.12.2015 N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526-П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10"/>
              </a:rPr>
              <a:t>    Положение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"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Отраслевой стандарт бухгалтерского учета операций "Порядок исправления ошибок в бухгалтерском учете и бухгалтерской (финансовой) отчетности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некредитными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финансовыми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организациями»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11"/>
              </a:rPr>
              <a:t>Утверждено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Банком России 28.12.2015 N 523-П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7692" y="417068"/>
            <a:ext cx="8696796" cy="53450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2696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T Sans"/>
              <a:cs typeface="Arial" pitchFamily="34" charset="0"/>
            </a:endParaRPr>
          </a:p>
          <a:p>
            <a:pPr lvl="0" indent="3429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3.Нормативные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акты Центрального банка Российской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Федерации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34290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Нормативными актами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Центрального банка Российской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Федерации устанавливаются;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Планы счетов бухгалтерского учета для кредитных организаций и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некредитных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финансовых организаций и порядок их применения,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порядок отражения на счетах бухгалтерского учета отдельных объектов бухгалтерского учета и группировки счетов бухгалтерского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учета в соответствии с показателями бухгалтерской (финансовой) отчетности кредитных организаций и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некредитных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финансовых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организаций, формы раскрытия информации в бухгалтерской (финансовой) отчетности кредитных организаций и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некредитных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организаций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476672"/>
            <a:ext cx="842493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7945" indent="341630" algn="just" eaLnBrk="0" hangingPunct="0">
              <a:spcAft>
                <a:spcPts val="0"/>
              </a:spcAft>
            </a:pP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3.</a:t>
            </a:r>
            <a:r>
              <a:rPr lang="ru-RU" sz="2800" b="1" spc="9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  <a:hlinkClick r:id="rId2"/>
              </a:rPr>
              <a:t>Рекомендации</a:t>
            </a:r>
            <a:r>
              <a:rPr lang="ru-RU" sz="2800" b="1" spc="9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в</a:t>
            </a:r>
            <a:r>
              <a:rPr lang="ru-RU" sz="2800" b="1" spc="9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области</a:t>
            </a:r>
            <a:r>
              <a:rPr lang="ru-RU" sz="2800" b="1" spc="9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800" b="1" spc="9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учета</a:t>
            </a:r>
            <a:r>
              <a:rPr lang="ru-RU" sz="2800" b="1" spc="9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принимаются</a:t>
            </a:r>
            <a:r>
              <a:rPr lang="ru-RU" sz="2400" b="1" spc="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4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целях</a:t>
            </a:r>
            <a:r>
              <a:rPr lang="ru-RU" sz="2400" b="1" spc="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правильного</a:t>
            </a:r>
            <a:r>
              <a:rPr lang="ru-RU" sz="2400" b="1" spc="4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применения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федеральных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и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отраслевых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стандартов,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уменьшения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расходов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на организацию</a:t>
            </a:r>
            <a:r>
              <a:rPr lang="ru-RU" sz="2400" b="1" spc="4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400" b="1" spc="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учета,</a:t>
            </a:r>
            <a:r>
              <a:rPr lang="ru-RU" sz="2400" b="1" spc="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а</a:t>
            </a:r>
            <a:r>
              <a:rPr lang="ru-RU" sz="24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также</a:t>
            </a:r>
            <a:r>
              <a:rPr lang="ru-RU" sz="24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распространения</a:t>
            </a:r>
            <a:r>
              <a:rPr lang="ru-RU" sz="24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передового</a:t>
            </a:r>
            <a:r>
              <a:rPr lang="ru-RU" sz="24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опыта</a:t>
            </a:r>
            <a:r>
              <a:rPr lang="ru-RU" sz="24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</a:t>
            </a:r>
            <a:r>
              <a:rPr lang="ru-RU" sz="24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4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ведения</a:t>
            </a:r>
            <a:r>
              <a:rPr lang="ru-RU" sz="2400" b="1" spc="4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400" b="1" spc="1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учета,</a:t>
            </a:r>
            <a:r>
              <a:rPr lang="ru-RU" sz="2400" b="1" spc="1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результатов</a:t>
            </a:r>
            <a:r>
              <a:rPr lang="ru-RU" sz="2400" b="1" spc="1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исследований</a:t>
            </a:r>
            <a:r>
              <a:rPr lang="ru-RU" sz="2400" b="1" spc="1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400" b="1" spc="1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разработок</a:t>
            </a:r>
            <a:r>
              <a:rPr lang="ru-RU" sz="2400" b="1" spc="1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400" b="1" spc="1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области</a:t>
            </a:r>
            <a:r>
              <a:rPr lang="ru-RU" sz="2400" b="1" spc="1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400" b="1" spc="5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учета.</a:t>
            </a:r>
            <a:r>
              <a:rPr lang="ru-RU" sz="2400" b="1" spc="1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400" b="1" spc="11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945" indent="341630" algn="just" eaLnBrk="0" hangingPunct="0">
              <a:spcAft>
                <a:spcPts val="0"/>
              </a:spcAft>
            </a:pPr>
            <a:endParaRPr lang="ru-RU" sz="2400" b="1" spc="11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945" indent="341630" algn="just" eaLnBrk="0" hangingPunct="0">
              <a:spcAft>
                <a:spcPts val="0"/>
              </a:spcAft>
            </a:pPr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Рекомендации</a:t>
            </a:r>
            <a:r>
              <a:rPr lang="ru-RU" sz="2400" b="1" spc="10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400" b="1" spc="1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области</a:t>
            </a:r>
            <a:r>
              <a:rPr lang="ru-RU" sz="2400" b="1" spc="1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400" b="1" spc="10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учета</a:t>
            </a:r>
            <a:r>
              <a:rPr lang="ru-RU" sz="2400" b="1" spc="1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применяются</a:t>
            </a:r>
            <a:r>
              <a:rPr lang="ru-RU" sz="2400" b="1" spc="1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на</a:t>
            </a:r>
            <a:r>
              <a:rPr lang="ru-RU" sz="2400" b="1" spc="1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добровольной</a:t>
            </a:r>
            <a:r>
              <a:rPr lang="ru-RU" sz="2400" b="1" spc="50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основе.</a:t>
            </a:r>
            <a:endParaRPr lang="ru-RU" sz="24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55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548680"/>
            <a:ext cx="856895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7310" indent="342900" algn="ctr" eaLnBrk="0" hangingPunct="0">
              <a:spcAft>
                <a:spcPts val="0"/>
              </a:spcAft>
            </a:pPr>
            <a:r>
              <a:rPr lang="ru-RU" sz="3200" b="1" u="sng" spc="-10" dirty="0">
                <a:solidFill>
                  <a:srgbClr val="C00000"/>
                </a:solidFill>
                <a:latin typeface="Times New Roman"/>
                <a:ea typeface="Times New Roman"/>
              </a:rPr>
              <a:t>Основная</a:t>
            </a:r>
            <a:r>
              <a:rPr lang="ru-RU" sz="3200" b="1" u="sng" spc="23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u="sng" spc="-5" dirty="0">
                <a:solidFill>
                  <a:srgbClr val="C00000"/>
                </a:solidFill>
                <a:latin typeface="Times New Roman"/>
                <a:ea typeface="Times New Roman"/>
              </a:rPr>
              <a:t>цель</a:t>
            </a:r>
            <a:r>
              <a:rPr lang="ru-RU" sz="3200" b="1" u="sng" spc="22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u="sng" spc="-5" dirty="0">
                <a:solidFill>
                  <a:srgbClr val="C00000"/>
                </a:solidFill>
                <a:latin typeface="Times New Roman"/>
                <a:ea typeface="Times New Roman"/>
              </a:rPr>
              <a:t>законодательства</a:t>
            </a:r>
            <a:r>
              <a:rPr lang="ru-RU" sz="3200" b="1" u="sng" spc="23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РФ</a:t>
            </a:r>
            <a:r>
              <a:rPr lang="ru-RU" sz="3200" b="1" u="sng" spc="23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endParaRPr lang="ru-RU" sz="3200" b="1" u="sng" spc="230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64135" marR="67310" indent="342900" algn="ctr" eaLnBrk="0" hangingPunct="0">
              <a:spcAft>
                <a:spcPts val="0"/>
              </a:spcAft>
            </a:pPr>
            <a:r>
              <a:rPr lang="ru-RU" sz="3200" b="1" u="sng" dirty="0" smtClean="0">
                <a:solidFill>
                  <a:srgbClr val="C00000"/>
                </a:solidFill>
                <a:latin typeface="Times New Roman"/>
                <a:ea typeface="Times New Roman"/>
              </a:rPr>
              <a:t>о</a:t>
            </a:r>
            <a:r>
              <a:rPr lang="ru-RU" sz="3200" b="1" u="sng" spc="220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u="sng" spc="-5" dirty="0">
                <a:solidFill>
                  <a:srgbClr val="C00000"/>
                </a:solidFill>
                <a:latin typeface="Times New Roman"/>
                <a:ea typeface="Times New Roman"/>
              </a:rPr>
              <a:t>бухгалтерском</a:t>
            </a:r>
            <a:r>
              <a:rPr lang="ru-RU" sz="3200" b="1" u="sng" spc="23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u="sng" spc="-5" dirty="0">
                <a:solidFill>
                  <a:srgbClr val="C00000"/>
                </a:solidFill>
                <a:latin typeface="Times New Roman"/>
                <a:ea typeface="Times New Roman"/>
              </a:rPr>
              <a:t>учете</a:t>
            </a:r>
            <a:r>
              <a:rPr lang="ru-RU" sz="3200" b="1" u="sng" spc="23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endParaRPr lang="ru-RU" sz="3200" b="1" u="sng" spc="235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64135" marR="67310" indent="342900" algn="just" eaLnBrk="0" hangingPunct="0">
              <a:spcAft>
                <a:spcPts val="0"/>
              </a:spcAft>
            </a:pPr>
            <a:endParaRPr lang="ru-RU" sz="2800" b="1" spc="235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310" indent="342900" algn="just" eaLnBrk="0" hangingPunct="0"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–</a:t>
            </a:r>
            <a:r>
              <a:rPr lang="ru-RU" sz="2800" b="1" spc="22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обеспечить</a:t>
            </a:r>
            <a:r>
              <a:rPr lang="ru-RU" sz="2800" b="1" spc="26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единообразный</a:t>
            </a:r>
            <a:r>
              <a:rPr lang="ru-RU" sz="2800" b="1" spc="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</a:t>
            </a:r>
            <a:r>
              <a:rPr lang="ru-RU" sz="2800" b="1" spc="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имущества,</a:t>
            </a:r>
            <a:r>
              <a:rPr lang="ru-RU" sz="2800" b="1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обязательств</a:t>
            </a:r>
            <a:r>
              <a:rPr lang="ru-RU" sz="2800" b="1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800" b="1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хозяйственных</a:t>
            </a:r>
            <a:r>
              <a:rPr lang="ru-RU" sz="2800" b="1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операций</a:t>
            </a:r>
            <a:r>
              <a:rPr lang="ru-RU" sz="2800" b="1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организаций,</a:t>
            </a:r>
            <a:r>
              <a:rPr lang="ru-RU" sz="2800" b="1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а</a:t>
            </a:r>
            <a:r>
              <a:rPr lang="ru-RU" sz="2800" b="1" spc="3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также</a:t>
            </a:r>
            <a:r>
              <a:rPr lang="ru-RU" sz="28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составление</a:t>
            </a:r>
            <a:r>
              <a:rPr lang="ru-RU" sz="28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8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представление</a:t>
            </a:r>
            <a:r>
              <a:rPr lang="ru-RU" sz="2800" b="1" spc="2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сопоставимой</a:t>
            </a:r>
            <a:r>
              <a:rPr lang="ru-RU" sz="2800" b="1" spc="2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800" b="1" spc="2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достоверной</a:t>
            </a:r>
            <a:r>
              <a:rPr lang="ru-RU" sz="2800" b="1" spc="2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информации</a:t>
            </a:r>
            <a:r>
              <a:rPr lang="ru-RU" sz="2800" b="1" spc="2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об</a:t>
            </a:r>
            <a:r>
              <a:rPr lang="ru-RU" sz="2800" b="1" spc="50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имущественном положении,</a:t>
            </a:r>
            <a:r>
              <a:rPr lang="ru-RU" sz="2800" b="1" spc="-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доходах</a:t>
            </a:r>
            <a:r>
              <a:rPr lang="ru-RU" sz="2800" b="1" spc="-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800" b="1" spc="-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расходах</a:t>
            </a:r>
            <a:r>
              <a:rPr lang="ru-RU" sz="2800" b="1" spc="-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организаций,</a:t>
            </a:r>
            <a:r>
              <a:rPr lang="ru-RU" sz="2800" b="1" spc="-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необходимой</a:t>
            </a:r>
            <a:r>
              <a:rPr lang="ru-RU" sz="2800" b="1" spc="-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10" dirty="0">
                <a:solidFill>
                  <a:srgbClr val="002060"/>
                </a:solidFill>
                <a:latin typeface="Times New Roman"/>
                <a:ea typeface="Times New Roman"/>
              </a:rPr>
              <a:t>пользователям</a:t>
            </a:r>
            <a:r>
              <a:rPr lang="ru-RU" sz="2800" b="1" spc="40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бухгалтерской</a:t>
            </a:r>
            <a:r>
              <a:rPr lang="ru-RU" sz="2800" b="1" spc="-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отчетности</a:t>
            </a:r>
            <a:r>
              <a:rPr lang="ru-RU" sz="28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.</a:t>
            </a:r>
          </a:p>
          <a:p>
            <a:pPr marL="64135" marR="67310" indent="342900" algn="just" eaLnBrk="0" hangingPunct="0">
              <a:spcAft>
                <a:spcPts val="0"/>
              </a:spcAft>
            </a:pPr>
            <a:endParaRPr lang="ru-RU" sz="28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5509" y="404664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7945" indent="379730" algn="just" eaLnBrk="0" hangingPunct="0">
              <a:spcAft>
                <a:spcPts val="0"/>
              </a:spcAft>
            </a:pP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Рекомендации</a:t>
            </a:r>
            <a:r>
              <a:rPr lang="ru-RU" sz="2800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800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области</a:t>
            </a:r>
            <a:r>
              <a:rPr lang="ru-RU" sz="2800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800" spc="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учета</a:t>
            </a:r>
            <a:r>
              <a:rPr lang="ru-RU" sz="2800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могут</a:t>
            </a:r>
            <a:r>
              <a:rPr lang="ru-RU" sz="2800" spc="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приниматься</a:t>
            </a:r>
            <a:r>
              <a:rPr lang="ru-RU" sz="2800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800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отношении</a:t>
            </a:r>
            <a:r>
              <a:rPr lang="ru-RU" sz="2800" spc="40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порядка</a:t>
            </a:r>
            <a:r>
              <a:rPr lang="ru-RU" sz="28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применения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федеральных</a:t>
            </a:r>
            <a:r>
              <a:rPr lang="ru-RU" sz="28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8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отраслевых</a:t>
            </a:r>
            <a:r>
              <a:rPr lang="ru-RU" sz="28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стандартов,</a:t>
            </a:r>
            <a:r>
              <a:rPr lang="ru-RU" sz="28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форм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документов</a:t>
            </a:r>
            <a:r>
              <a:rPr lang="ru-RU" sz="2800" spc="4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800" spc="1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учета,</a:t>
            </a:r>
            <a:r>
              <a:rPr lang="ru-RU" sz="2800" spc="1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за</a:t>
            </a:r>
            <a:r>
              <a:rPr lang="ru-RU" sz="2800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исключением</a:t>
            </a:r>
            <a:r>
              <a:rPr lang="ru-RU" sz="2800" spc="1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установленных</a:t>
            </a:r>
            <a:r>
              <a:rPr lang="ru-RU" sz="2800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федеральными</a:t>
            </a:r>
            <a:r>
              <a:rPr lang="ru-RU" sz="2800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800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отраслевыми</a:t>
            </a:r>
            <a:r>
              <a:rPr lang="ru-RU" sz="2800" spc="4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стандартами,</a:t>
            </a:r>
            <a:r>
              <a:rPr lang="ru-RU" sz="2800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организационных</a:t>
            </a:r>
            <a:r>
              <a:rPr lang="ru-RU" sz="2800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форм</a:t>
            </a:r>
            <a:r>
              <a:rPr lang="ru-RU" sz="2800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ведения</a:t>
            </a:r>
            <a:r>
              <a:rPr lang="ru-RU" sz="2800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800" spc="2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учета,</a:t>
            </a:r>
            <a:r>
              <a:rPr lang="ru-RU" sz="2800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</a:t>
            </a:r>
            <a:r>
              <a:rPr lang="ru-RU" sz="2800" spc="3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бухгалтерских</a:t>
            </a:r>
            <a:r>
              <a:rPr lang="ru-RU" sz="2800" spc="2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служб</a:t>
            </a:r>
            <a:r>
              <a:rPr lang="ru-RU" sz="2800" spc="2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экономических</a:t>
            </a:r>
            <a:r>
              <a:rPr lang="ru-RU" sz="2800" spc="2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субъектов,</a:t>
            </a:r>
            <a:r>
              <a:rPr lang="ru-RU" sz="2800" spc="2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технологии</a:t>
            </a:r>
            <a:r>
              <a:rPr lang="ru-RU" sz="2800" spc="2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ведения</a:t>
            </a:r>
            <a:r>
              <a:rPr lang="ru-RU" sz="2800" spc="2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800" spc="4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учета,</a:t>
            </a:r>
            <a:r>
              <a:rPr lang="ru-RU" sz="2800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порядка</a:t>
            </a:r>
            <a:r>
              <a:rPr lang="ru-RU" sz="2800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</a:t>
            </a:r>
            <a:r>
              <a:rPr lang="ru-RU" sz="2800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800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осуществления</a:t>
            </a:r>
            <a:r>
              <a:rPr lang="ru-RU" sz="2800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внутреннего</a:t>
            </a:r>
            <a:r>
              <a:rPr lang="ru-RU" sz="2800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контроля</a:t>
            </a:r>
            <a:r>
              <a:rPr lang="ru-RU" sz="2800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их</a:t>
            </a:r>
            <a:r>
              <a:rPr lang="ru-RU" sz="2800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деятельности</a:t>
            </a:r>
            <a:r>
              <a:rPr lang="ru-RU" sz="2800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800" spc="4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ведения</a:t>
            </a:r>
            <a:r>
              <a:rPr lang="ru-RU" sz="2800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8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учета,</a:t>
            </a:r>
            <a:r>
              <a:rPr lang="ru-RU" sz="28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а</a:t>
            </a:r>
            <a:r>
              <a:rPr lang="ru-RU" sz="28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также</a:t>
            </a:r>
            <a:r>
              <a:rPr lang="ru-RU" sz="2800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порядка</a:t>
            </a:r>
            <a:r>
              <a:rPr lang="ru-RU" sz="2800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разработки</a:t>
            </a:r>
            <a:r>
              <a:rPr lang="ru-RU" sz="2800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этими</a:t>
            </a:r>
            <a:r>
              <a:rPr lang="ru-RU" sz="2800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</a:rPr>
              <a:t>лицами</a:t>
            </a:r>
            <a:r>
              <a:rPr lang="ru-RU" sz="2800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/>
                <a:ea typeface="Times New Roman"/>
              </a:rPr>
              <a:t>стандартов.</a:t>
            </a:r>
            <a:r>
              <a:rPr lang="ru-RU" sz="2800" spc="4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800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577312"/>
              </p:ext>
            </p:extLst>
          </p:nvPr>
        </p:nvGraphicFramePr>
        <p:xfrm>
          <a:off x="323528" y="476671"/>
          <a:ext cx="8496944" cy="5316633"/>
        </p:xfrm>
        <a:graphic>
          <a:graphicData uri="http://schemas.openxmlformats.org/drawingml/2006/table">
            <a:tbl>
              <a:tblPr/>
              <a:tblGrid>
                <a:gridCol w="6123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3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7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Методические указания по формированию бухгалтерской отчетности при осуществлении реорганизации организаций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2"/>
                        </a:rPr>
                        <a:t>Приказ</a:t>
                      </a:r>
                      <a:r>
                        <a:rPr lang="ru-RU" sz="180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Минфина России от 20.05.2003 N 44н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7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Методические указания по инвентаризации имущества и финансовых обязательств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3"/>
                        </a:rPr>
                        <a:t>Приказ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Минфина РФ от 13.06.1995 N 49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7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Типовые рекомендации по организации бухгалтерского учета для субъектов малого предпринимательства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4"/>
                        </a:rPr>
                        <a:t>Приказ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Минфина России от 21.12.1998 N 64н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8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Указания по отражению в бухгалтерском учете организаций операций, связанных с осуществлением договора доверительного управления имуществом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5"/>
                        </a:rPr>
                        <a:t>Приказ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Минфина России от 28.11.2001 N 97н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7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Рекомендации по применению учетных регистров бухгалтерского учета на предприятиях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6"/>
                        </a:rPr>
                        <a:t>Письмо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Минфина РФ от 24.07.1992 N 59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06519" y="188640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Отраслевые методические</a:t>
            </a:r>
          </a:p>
          <a:p>
            <a:pPr algn="ctr">
              <a:spcAft>
                <a:spcPts val="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указания (рекомендации) и инструкции</a:t>
            </a:r>
            <a:endParaRPr lang="ru-RU" sz="2400" b="1" dirty="0">
              <a:solidFill>
                <a:srgbClr val="C0000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96752"/>
            <a:ext cx="865252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Методические указания (рекомендации) и  инструкции:</a:t>
            </a:r>
          </a:p>
          <a:p>
            <a:endParaRPr lang="ru-RU" sz="2400" b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-По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бухгалтерскому (бюджетному) учету в организациях бюджетной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сферы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-По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бухгалтерскому учету в организациях научной и научно-технической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деятельности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-По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бухгалтерскому учету в аптечных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организациях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-По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бухгалтерскому учету в кредитных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организациях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-По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бухгалтерскому учету драгоценных металлов 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камней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-По бухгалтерскому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учету в сельскохозяйственных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организациях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-По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бухгалтерскому учету на предприятиях спиртовой и ликеро-водочной промышленности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88640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just">
              <a:spcBef>
                <a:spcPts val="1100"/>
              </a:spcBef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5.Стандарты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экономического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субъекта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836712"/>
            <a:ext cx="87849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72390" indent="304800" eaLnBrk="0" hangingPunct="0">
              <a:spcBef>
                <a:spcPts val="240"/>
              </a:spcBef>
              <a:spcAft>
                <a:spcPts val="0"/>
              </a:spcAft>
            </a:pP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Стандарты</a:t>
            </a:r>
            <a:r>
              <a:rPr lang="ru-RU" sz="20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экономического</a:t>
            </a:r>
            <a:r>
              <a:rPr lang="ru-RU" sz="20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субъекта</a:t>
            </a:r>
            <a:r>
              <a:rPr lang="ru-RU" sz="20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предназначены</a:t>
            </a:r>
            <a:r>
              <a:rPr lang="ru-RU" sz="20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для</a:t>
            </a:r>
            <a:r>
              <a:rPr lang="ru-RU" sz="20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упорядочения</a:t>
            </a:r>
            <a:r>
              <a:rPr lang="ru-RU" sz="20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</a:t>
            </a:r>
            <a:r>
              <a:rPr lang="ru-RU" sz="2000" b="1" spc="3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и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ведения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 им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000" b="1" spc="-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учета.</a:t>
            </a:r>
          </a:p>
          <a:p>
            <a:pPr marL="64135" marR="67945" indent="381000" algn="just" eaLnBrk="0" hangingPunct="0">
              <a:spcAft>
                <a:spcPts val="0"/>
              </a:spcAft>
            </a:pP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Необходимость</a:t>
            </a:r>
            <a:r>
              <a:rPr lang="ru-RU" sz="20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0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порядок</a:t>
            </a:r>
            <a:r>
              <a:rPr lang="ru-RU" sz="20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разработки,</a:t>
            </a:r>
            <a:r>
              <a:rPr lang="ru-RU" sz="20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утверждения,</a:t>
            </a:r>
            <a:r>
              <a:rPr lang="ru-RU" sz="20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изменения</a:t>
            </a:r>
            <a:r>
              <a:rPr lang="ru-RU" sz="20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0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отмены</a:t>
            </a:r>
            <a:r>
              <a:rPr lang="ru-RU" sz="2000" b="1" spc="40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стандартов</a:t>
            </a:r>
            <a:r>
              <a:rPr lang="ru-RU" sz="2000" b="1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экономического</a:t>
            </a:r>
            <a:r>
              <a:rPr lang="ru-RU" sz="20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субъекта</a:t>
            </a:r>
            <a:r>
              <a:rPr lang="ru-RU" sz="20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устанавливаются</a:t>
            </a:r>
            <a:r>
              <a:rPr lang="ru-RU" sz="20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субъектом</a:t>
            </a:r>
            <a:r>
              <a:rPr lang="ru-RU" sz="20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самостоятельно.</a:t>
            </a:r>
            <a:r>
              <a:rPr lang="ru-RU" sz="2000" b="1" spc="50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000" b="1" spc="50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945" indent="381000" algn="just" eaLnBrk="0" hangingPunct="0">
              <a:spcAft>
                <a:spcPts val="0"/>
              </a:spcAft>
            </a:pPr>
            <a:r>
              <a:rPr lang="ru-RU" sz="2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Стандарты</a:t>
            </a:r>
            <a:r>
              <a:rPr lang="ru-RU" sz="2000" b="1" spc="2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экономического</a:t>
            </a:r>
            <a:r>
              <a:rPr lang="ru-RU" sz="20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субъекта</a:t>
            </a:r>
            <a:r>
              <a:rPr lang="ru-RU" sz="20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применяются</a:t>
            </a:r>
            <a:r>
              <a:rPr lang="ru-RU" sz="20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равным</a:t>
            </a:r>
            <a:r>
              <a:rPr lang="ru-RU" sz="2000" b="1" spc="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образом</a:t>
            </a:r>
            <a:r>
              <a:rPr lang="ru-RU" sz="20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0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0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равной</a:t>
            </a:r>
            <a:r>
              <a:rPr lang="ru-RU" sz="20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мере</a:t>
            </a:r>
            <a:r>
              <a:rPr lang="ru-RU" sz="20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всеми</a:t>
            </a:r>
            <a:r>
              <a:rPr lang="ru-RU" sz="2000" b="1" spc="4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подразделениями</a:t>
            </a:r>
            <a:r>
              <a:rPr lang="ru-RU" sz="2000" b="1" spc="2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экономического</a:t>
            </a:r>
            <a:r>
              <a:rPr lang="ru-RU" sz="2000" b="1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субъекта,</a:t>
            </a:r>
            <a:r>
              <a:rPr lang="ru-RU" sz="2000" b="1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включая</a:t>
            </a:r>
            <a:r>
              <a:rPr lang="ru-RU" sz="2000" b="1" spc="2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его</a:t>
            </a:r>
            <a:r>
              <a:rPr lang="ru-RU" sz="2000" b="1" spc="2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филиалы</a:t>
            </a:r>
            <a:r>
              <a:rPr lang="ru-RU" sz="2000" b="1" spc="2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000" b="1" spc="2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представительства,</a:t>
            </a:r>
            <a:r>
              <a:rPr lang="ru-RU" sz="2000" b="1" spc="4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независимо</a:t>
            </a:r>
            <a:r>
              <a:rPr lang="ru-RU" sz="20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от</a:t>
            </a:r>
            <a:r>
              <a:rPr lang="ru-RU" sz="2000" b="1" spc="2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их</a:t>
            </a:r>
            <a:r>
              <a:rPr lang="ru-RU" sz="2000" b="1" spc="2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места</a:t>
            </a:r>
            <a:r>
              <a:rPr lang="ru-RU" sz="2000" b="1" spc="2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нахождения.</a:t>
            </a:r>
            <a:r>
              <a:rPr lang="ru-RU" sz="2000" b="1" spc="2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000" b="1" spc="25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945" indent="381000" algn="just" eaLnBrk="0" hangingPunct="0">
              <a:spcAft>
                <a:spcPts val="0"/>
              </a:spcAft>
            </a:pPr>
            <a:endParaRPr lang="ru-RU" sz="2000" b="1" spc="-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945" indent="381000" algn="just" eaLnBrk="0" hangingPunct="0">
              <a:spcAft>
                <a:spcPts val="0"/>
              </a:spcAft>
            </a:pPr>
            <a:r>
              <a:rPr lang="ru-RU" sz="2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Экономический</a:t>
            </a:r>
            <a:r>
              <a:rPr lang="ru-RU" sz="2000" b="1" spc="25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субъект,</a:t>
            </a:r>
            <a:r>
              <a:rPr lang="ru-RU" sz="2000" b="1" spc="2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имеющий</a:t>
            </a:r>
            <a:r>
              <a:rPr lang="ru-RU" sz="2000" b="1" spc="2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дочерние</a:t>
            </a:r>
            <a:r>
              <a:rPr lang="ru-RU" sz="2000" b="1" spc="4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общества,</a:t>
            </a:r>
            <a:r>
              <a:rPr lang="ru-RU" sz="2000" b="1" spc="2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вправе</a:t>
            </a:r>
            <a:r>
              <a:rPr lang="ru-RU" sz="2000" b="1" spc="20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разрабатывать</a:t>
            </a:r>
            <a:r>
              <a:rPr lang="ru-RU" sz="2000" b="1" spc="2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000" b="1" spc="1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утверждать</a:t>
            </a:r>
            <a:r>
              <a:rPr lang="ru-RU" sz="2000" b="1" spc="20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свои</a:t>
            </a:r>
            <a:r>
              <a:rPr lang="ru-RU" sz="2000" b="1" spc="2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стандарты,</a:t>
            </a:r>
            <a:r>
              <a:rPr lang="ru-RU" sz="2000" b="1" spc="2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обязательные</a:t>
            </a:r>
            <a:r>
              <a:rPr lang="ru-RU" sz="2000" b="1" spc="20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к</a:t>
            </a:r>
            <a:r>
              <a:rPr lang="ru-RU" sz="2000" b="1" spc="4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применению</a:t>
            </a:r>
            <a:r>
              <a:rPr lang="ru-RU" sz="2000" b="1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такими</a:t>
            </a:r>
            <a:r>
              <a:rPr lang="ru-RU" sz="20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обществами.</a:t>
            </a:r>
            <a:r>
              <a:rPr lang="ru-RU" sz="20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000" b="1" spc="1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945" indent="381000" algn="just" eaLnBrk="0" hangingPunct="0">
              <a:spcAft>
                <a:spcPts val="0"/>
              </a:spcAft>
            </a:pPr>
            <a:r>
              <a:rPr lang="ru-RU" sz="2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Стандарты</a:t>
            </a:r>
            <a:r>
              <a:rPr lang="ru-RU" sz="2000" b="1" spc="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указанного</a:t>
            </a:r>
            <a:r>
              <a:rPr lang="ru-RU" sz="20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субъекта,</a:t>
            </a:r>
            <a:r>
              <a:rPr lang="ru-RU" sz="20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обязательные</a:t>
            </a:r>
            <a:r>
              <a:rPr lang="ru-RU" sz="20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к</a:t>
            </a:r>
            <a:r>
              <a:rPr lang="ru-RU" sz="2000" b="1" spc="50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применению</a:t>
            </a:r>
            <a:r>
              <a:rPr lang="ru-RU" sz="2000" b="1" spc="2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основным</a:t>
            </a:r>
            <a:r>
              <a:rPr lang="ru-RU" sz="2000" b="1" spc="2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обществом</a:t>
            </a:r>
            <a:r>
              <a:rPr lang="ru-RU" sz="2000" b="1" spc="2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000" b="1" spc="2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его</a:t>
            </a:r>
            <a:r>
              <a:rPr lang="ru-RU" sz="2000" b="1" spc="2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дочерними</a:t>
            </a:r>
            <a:r>
              <a:rPr lang="ru-RU" sz="2000" b="1" spc="2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обществами,</a:t>
            </a:r>
            <a:r>
              <a:rPr lang="ru-RU" sz="2000" b="1" spc="2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не</a:t>
            </a:r>
            <a:r>
              <a:rPr lang="ru-RU" sz="2000" b="1" spc="2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должны</a:t>
            </a:r>
            <a:r>
              <a:rPr lang="ru-RU" sz="2000" b="1" spc="2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создавать</a:t>
            </a:r>
            <a:r>
              <a:rPr lang="ru-RU" sz="2000" b="1" spc="4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препятствия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осуществлению такими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обществами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своей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деятельности.</a:t>
            </a:r>
            <a:endParaRPr lang="ru-RU" sz="20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332656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7310" indent="450215" algn="just" eaLnBrk="0" hangingPunct="0">
              <a:spcAft>
                <a:spcPts val="0"/>
              </a:spcAft>
            </a:pP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Все</a:t>
            </a:r>
            <a:r>
              <a:rPr lang="ru-RU" sz="24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</a:t>
            </a:r>
            <a:r>
              <a:rPr lang="ru-RU" sz="24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обязаны</a:t>
            </a:r>
            <a:r>
              <a:rPr lang="ru-RU" sz="24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вести</a:t>
            </a:r>
            <a:r>
              <a:rPr lang="ru-RU" sz="24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бухгалтерский</a:t>
            </a:r>
            <a:r>
              <a:rPr lang="ru-RU" sz="24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1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</a:t>
            </a:r>
            <a:r>
              <a:rPr lang="ru-RU" sz="2400" b="1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4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соответствии</a:t>
            </a:r>
            <a:r>
              <a:rPr lang="ru-RU" sz="2400" b="1" spc="4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с</a:t>
            </a:r>
            <a:r>
              <a:rPr lang="ru-RU" sz="2400" b="1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действующими</a:t>
            </a:r>
            <a:r>
              <a:rPr lang="ru-RU" sz="2400" b="1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нормативными</a:t>
            </a:r>
            <a:r>
              <a:rPr lang="ru-RU" sz="2400" b="1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400" b="1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инструктивными</a:t>
            </a:r>
            <a:r>
              <a:rPr lang="ru-RU" sz="2400" b="1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актами.</a:t>
            </a:r>
            <a:r>
              <a:rPr lang="ru-RU" sz="2400" b="1" spc="1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400" b="1" spc="15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310" indent="450215" algn="just" eaLnBrk="0" hangingPunct="0"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400" b="1" spc="14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то</a:t>
            </a:r>
            <a:r>
              <a:rPr lang="ru-RU" sz="2400" b="1" spc="1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же</a:t>
            </a:r>
            <a:r>
              <a:rPr lang="ru-RU" sz="2400" b="1" spc="1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время</a:t>
            </a:r>
            <a:r>
              <a:rPr lang="ru-RU" sz="2400" b="1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400" b="1" spc="1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этих</a:t>
            </a:r>
            <a:r>
              <a:rPr lang="ru-RU" sz="2400" b="1" spc="3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документах</a:t>
            </a:r>
            <a:r>
              <a:rPr lang="ru-RU" sz="2400" b="1" spc="2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невозможно</a:t>
            </a:r>
            <a:r>
              <a:rPr lang="ru-RU" sz="2400" b="1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предусмотреть</a:t>
            </a:r>
            <a:r>
              <a:rPr lang="ru-RU" sz="2400" b="1" spc="2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особенности</a:t>
            </a:r>
            <a:r>
              <a:rPr lang="ru-RU" sz="2400" b="1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деятельности</a:t>
            </a:r>
            <a:r>
              <a:rPr lang="ru-RU" sz="2400" b="1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каждой</a:t>
            </a:r>
            <a:r>
              <a:rPr lang="ru-RU" sz="2400" b="1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организации.</a:t>
            </a:r>
            <a:r>
              <a:rPr lang="ru-RU" sz="2400" b="1" spc="3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400" b="1" spc="39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310" indent="450215" algn="just" eaLnBrk="0" hangingPunct="0">
              <a:spcAft>
                <a:spcPts val="0"/>
              </a:spcAft>
            </a:pPr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Законодательство</a:t>
            </a:r>
            <a:r>
              <a:rPr lang="ru-RU" sz="2400" b="1" spc="13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предусматривает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вариантность,</a:t>
            </a:r>
            <a:r>
              <a:rPr lang="ru-RU" sz="2400" b="1" spc="1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профессиональную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свободу</a:t>
            </a:r>
            <a:r>
              <a:rPr lang="ru-RU" sz="2400" b="1" spc="1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решении</a:t>
            </a:r>
            <a:r>
              <a:rPr lang="ru-RU" sz="2400" b="1" spc="5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многих</a:t>
            </a:r>
            <a:r>
              <a:rPr lang="ru-RU" sz="2400" b="1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вопросов</a:t>
            </a:r>
            <a:r>
              <a:rPr lang="ru-RU" sz="2400" b="1" spc="1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методики</a:t>
            </a:r>
            <a:r>
              <a:rPr lang="ru-RU" sz="2400" b="1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ведения</a:t>
            </a:r>
            <a:r>
              <a:rPr lang="ru-RU" sz="2400" b="1" spc="1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учета.</a:t>
            </a:r>
            <a:r>
              <a:rPr lang="ru-RU" sz="2400" b="1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400" b="1" spc="15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310" indent="450215" algn="just" eaLnBrk="0" hangingPunct="0">
              <a:spcAft>
                <a:spcPts val="0"/>
              </a:spcAft>
            </a:pPr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Все</a:t>
            </a:r>
            <a:r>
              <a:rPr lang="ru-RU" sz="2400" b="1" spc="15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это</a:t>
            </a:r>
            <a:r>
              <a:rPr lang="ru-RU" sz="2400" b="1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приводит</a:t>
            </a:r>
            <a:r>
              <a:rPr lang="ru-RU" sz="2400" b="1" spc="1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к</a:t>
            </a:r>
            <a:r>
              <a:rPr lang="ru-RU" sz="2400" b="1" spc="1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необходимости</a:t>
            </a:r>
            <a:r>
              <a:rPr lang="ru-RU" sz="2400" b="1" spc="3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регулирования</a:t>
            </a:r>
            <a:r>
              <a:rPr lang="ru-RU" sz="2400" b="1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учета</a:t>
            </a:r>
            <a:r>
              <a:rPr lang="ru-RU" sz="2400" b="1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не</a:t>
            </a:r>
            <a:r>
              <a:rPr lang="ru-RU" sz="24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только</a:t>
            </a:r>
            <a:r>
              <a:rPr lang="ru-RU" sz="24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на</a:t>
            </a:r>
            <a:r>
              <a:rPr lang="ru-RU" sz="24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высших</a:t>
            </a:r>
            <a:r>
              <a:rPr lang="ru-RU" sz="2400" b="1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уровнях,</a:t>
            </a:r>
            <a:r>
              <a:rPr lang="ru-RU" sz="2400" b="1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но</a:t>
            </a:r>
            <a:r>
              <a:rPr lang="ru-RU" sz="24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4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внутри</a:t>
            </a:r>
            <a:r>
              <a:rPr lang="ru-RU" sz="24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каждой</a:t>
            </a:r>
            <a:r>
              <a:rPr lang="ru-RU" sz="24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организации.</a:t>
            </a:r>
            <a:r>
              <a:rPr lang="ru-RU" sz="2400" b="1" spc="3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400" b="1" spc="35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310" indent="450215" algn="just" eaLnBrk="0" hangingPunct="0">
              <a:spcAft>
                <a:spcPts val="0"/>
              </a:spcAft>
            </a:pPr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Причем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,</a:t>
            </a:r>
            <a:r>
              <a:rPr lang="ru-RU" sz="2400" b="1" spc="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чем</a:t>
            </a:r>
            <a:r>
              <a:rPr lang="ru-RU" sz="2400" b="1" spc="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крупнее</a:t>
            </a:r>
            <a:r>
              <a:rPr lang="ru-RU" sz="2400" b="1" spc="6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организация</a:t>
            </a:r>
            <a:r>
              <a:rPr lang="ru-RU" sz="2400" b="1" spc="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400" b="1" spc="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сложнее</a:t>
            </a:r>
            <a:r>
              <a:rPr lang="ru-RU" sz="2400" b="1" spc="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ее</a:t>
            </a:r>
            <a:r>
              <a:rPr lang="ru-RU" sz="2400" b="1" spc="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структура,</a:t>
            </a:r>
            <a:r>
              <a:rPr lang="ru-RU" sz="2400" b="1" spc="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тем</a:t>
            </a:r>
            <a:r>
              <a:rPr lang="ru-RU" sz="2400" b="1" spc="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более</a:t>
            </a:r>
            <a:r>
              <a:rPr lang="ru-RU" sz="2400" b="1" spc="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необходима</a:t>
            </a:r>
            <a:r>
              <a:rPr lang="ru-RU" sz="2400" b="1" spc="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для</a:t>
            </a:r>
            <a:r>
              <a:rPr lang="ru-RU" sz="2400" b="1" spc="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нее</a:t>
            </a:r>
            <a:r>
              <a:rPr lang="ru-RU" sz="2400" b="1" spc="4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внутренняя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система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400" b="1" spc="-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учета.</a:t>
            </a:r>
            <a:endParaRPr lang="ru-RU" sz="24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6143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4915" y="332656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7310" indent="450215" algn="just" eaLnBrk="0" hangingPunct="0"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К</a:t>
            </a:r>
            <a:r>
              <a:rPr lang="ru-RU" sz="2400" b="1" spc="1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стандартам</a:t>
            </a:r>
            <a:r>
              <a:rPr lang="ru-RU" sz="2400" b="1" spc="16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экономического</a:t>
            </a:r>
            <a:r>
              <a:rPr lang="ru-RU" sz="2400" b="1" spc="16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субъекта</a:t>
            </a:r>
            <a:r>
              <a:rPr lang="ru-RU" sz="2400" b="1" spc="16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относятся</a:t>
            </a:r>
            <a:r>
              <a:rPr lang="ru-RU" sz="2400" b="1" spc="16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-</a:t>
            </a:r>
            <a:r>
              <a:rPr lang="ru-RU" sz="2400" b="1" spc="1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совокупность</a:t>
            </a:r>
            <a:r>
              <a:rPr lang="ru-RU" sz="2400" b="1" spc="16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документов</a:t>
            </a:r>
            <a:r>
              <a:rPr lang="ru-RU" sz="2400" b="1" spc="4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организации,</a:t>
            </a:r>
            <a:r>
              <a:rPr lang="ru-RU" sz="24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раскрывающих</a:t>
            </a:r>
            <a:r>
              <a:rPr lang="ru-RU" sz="24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ее</a:t>
            </a:r>
            <a:r>
              <a:rPr lang="ru-RU" sz="2400" b="1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учетную</a:t>
            </a:r>
            <a:r>
              <a:rPr lang="ru-RU" sz="2400" b="1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политику.</a:t>
            </a:r>
            <a:r>
              <a:rPr lang="ru-RU" sz="24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400" b="1" spc="1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310" indent="450215" algn="just" eaLnBrk="0" hangingPunct="0">
              <a:spcAft>
                <a:spcPts val="0"/>
              </a:spcAft>
            </a:pPr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Они</a:t>
            </a:r>
            <a:r>
              <a:rPr lang="ru-RU" sz="2400" b="1" spc="1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разрабатываются</a:t>
            </a:r>
            <a:r>
              <a:rPr lang="ru-RU" sz="24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организацией</a:t>
            </a:r>
            <a:r>
              <a:rPr lang="ru-RU" sz="24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на</a:t>
            </a:r>
            <a:r>
              <a:rPr lang="ru-RU" sz="2400" b="1" spc="1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основе</a:t>
            </a:r>
            <a:r>
              <a:rPr lang="ru-RU" sz="2400" b="1" spc="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документов</a:t>
            </a:r>
            <a:r>
              <a:rPr lang="ru-RU" sz="2400" b="1" spc="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федеральных</a:t>
            </a:r>
            <a:r>
              <a:rPr lang="ru-RU" sz="2400" b="1" spc="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400" b="1" spc="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отраслевых</a:t>
            </a:r>
            <a:r>
              <a:rPr lang="ru-RU" sz="2400" b="1" spc="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стандартов.</a:t>
            </a:r>
            <a:r>
              <a:rPr lang="ru-RU" sz="2400" b="1" spc="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400" b="1" spc="3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310" indent="450215" algn="just" eaLnBrk="0" hangingPunct="0">
              <a:spcAft>
                <a:spcPts val="0"/>
              </a:spcAft>
            </a:pPr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Внутрифирменная</a:t>
            </a:r>
            <a:r>
              <a:rPr lang="ru-RU" sz="2400" b="1" spc="3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система</a:t>
            </a:r>
            <a:r>
              <a:rPr lang="ru-RU" sz="2400" b="1" spc="5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4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учета</a:t>
            </a:r>
            <a:r>
              <a:rPr lang="ru-RU" sz="24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может</a:t>
            </a:r>
            <a:r>
              <a:rPr lang="ru-RU" sz="24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включать</a:t>
            </a:r>
            <a:r>
              <a:rPr lang="ru-RU" sz="24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приказ</a:t>
            </a:r>
            <a:r>
              <a:rPr lang="ru-RU" sz="24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по</a:t>
            </a:r>
            <a:r>
              <a:rPr lang="ru-RU" sz="24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учетной</a:t>
            </a:r>
            <a:r>
              <a:rPr lang="ru-RU" sz="24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политике</a:t>
            </a:r>
            <a:r>
              <a:rPr lang="ru-RU" sz="2400" b="1" spc="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организации,</a:t>
            </a:r>
            <a:r>
              <a:rPr lang="ru-RU" sz="2400" b="1" spc="3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положения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и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инструкции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по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бухгалтерскому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учету,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разработанные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организацией.</a:t>
            </a:r>
          </a:p>
          <a:p>
            <a:pPr marL="64135" marR="67310" indent="450215" algn="just" eaLnBrk="0" hangingPunct="0">
              <a:spcAft>
                <a:spcPts val="0"/>
              </a:spcAft>
            </a:pP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Перечень</a:t>
            </a:r>
            <a:r>
              <a:rPr lang="ru-RU" sz="2400" b="1" spc="1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документов,</a:t>
            </a:r>
            <a:r>
              <a:rPr lang="ru-RU" sz="2400" b="1" spc="1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которые</a:t>
            </a:r>
            <a:r>
              <a:rPr lang="ru-RU" sz="2400" b="1" spc="1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должны</a:t>
            </a:r>
            <a:r>
              <a:rPr lang="ru-RU" sz="2400" b="1" spc="1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утверждаться</a:t>
            </a:r>
            <a:r>
              <a:rPr lang="ru-RU" sz="2400" b="1" spc="1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приказом</a:t>
            </a:r>
            <a:r>
              <a:rPr lang="ru-RU" sz="2400" b="1" spc="1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или</a:t>
            </a:r>
            <a:r>
              <a:rPr lang="ru-RU" sz="2400" b="1" spc="40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распоряжением</a:t>
            </a:r>
            <a:r>
              <a:rPr lang="ru-RU" sz="2400" b="1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руководителя</a:t>
            </a:r>
            <a:r>
              <a:rPr lang="ru-RU" sz="2400" b="1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</a:t>
            </a:r>
            <a:r>
              <a:rPr lang="ru-RU" sz="2400" b="1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о</a:t>
            </a:r>
            <a:r>
              <a:rPr lang="ru-RU" sz="2400" b="1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принятой</a:t>
            </a:r>
            <a:r>
              <a:rPr lang="ru-RU" sz="2400" b="1" spc="2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учетной</a:t>
            </a:r>
            <a:r>
              <a:rPr lang="ru-RU" sz="2400" b="1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политике,</a:t>
            </a:r>
            <a:r>
              <a:rPr lang="ru-RU" sz="2400" b="1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содержится</a:t>
            </a:r>
            <a:r>
              <a:rPr lang="ru-RU" sz="2400" b="1" spc="2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400" b="1" spc="4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Законе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РФ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«О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 бухгалтерском учете».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400" b="1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310" indent="450215" algn="just" eaLnBrk="0" hangingPunct="0">
              <a:spcAft>
                <a:spcPts val="0"/>
              </a:spcAft>
            </a:pPr>
            <a:endParaRPr lang="ru-RU" sz="2400" b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310" indent="450215" algn="just" eaLnBrk="0" hangingPunct="0">
              <a:spcAft>
                <a:spcPts val="0"/>
              </a:spcAft>
            </a:pPr>
            <a:r>
              <a:rPr lang="ru-RU" sz="2400" b="1" u="sng" dirty="0" smtClean="0">
                <a:solidFill>
                  <a:srgbClr val="C00000"/>
                </a:solidFill>
                <a:latin typeface="Times New Roman"/>
                <a:ea typeface="Times New Roman"/>
              </a:rPr>
              <a:t>К</a:t>
            </a:r>
            <a:r>
              <a:rPr lang="ru-RU" sz="2400" b="1" u="sng" spc="-5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ним </a:t>
            </a:r>
            <a:r>
              <a:rPr lang="ru-RU" sz="2400" b="1" u="sng" spc="-5" dirty="0">
                <a:solidFill>
                  <a:srgbClr val="C00000"/>
                </a:solidFill>
                <a:latin typeface="Times New Roman"/>
                <a:ea typeface="Times New Roman"/>
              </a:rPr>
              <a:t>относятся:</a:t>
            </a:r>
            <a:endParaRPr lang="ru-RU" sz="2400" b="1" u="sng" dirty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7945" indent="450215" algn="just" eaLnBrk="0" hangingPunct="0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-рабочий</a:t>
            </a:r>
            <a:r>
              <a:rPr lang="ru-RU" sz="2400" spc="1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план</a:t>
            </a:r>
            <a:r>
              <a:rPr lang="ru-RU" sz="2400" spc="1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счетов</a:t>
            </a:r>
            <a:r>
              <a:rPr lang="ru-RU" sz="2400" spc="1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400" spc="1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учета,</a:t>
            </a:r>
            <a:r>
              <a:rPr lang="ru-RU" sz="2400" spc="1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содержащий</a:t>
            </a:r>
            <a:r>
              <a:rPr lang="ru-RU" sz="2400" spc="1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синтетические</a:t>
            </a:r>
            <a:r>
              <a:rPr lang="ru-RU" sz="2400" spc="1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400" spc="3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аналитические</a:t>
            </a:r>
            <a:r>
              <a:rPr lang="ru-RU" sz="2400" spc="2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счета,</a:t>
            </a:r>
            <a:r>
              <a:rPr lang="ru-RU" sz="2400" spc="2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необходимые</a:t>
            </a:r>
            <a:r>
              <a:rPr lang="ru-RU" sz="2400" spc="2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для</a:t>
            </a:r>
            <a:r>
              <a:rPr lang="ru-RU" sz="2400" spc="2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ведения</a:t>
            </a:r>
            <a:r>
              <a:rPr lang="ru-RU" sz="2400" spc="2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400" spc="2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учета</a:t>
            </a:r>
            <a:r>
              <a:rPr lang="ru-RU" sz="2400" spc="2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400" spc="2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соответствии</a:t>
            </a:r>
            <a:r>
              <a:rPr lang="ru-RU" sz="2400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с</a:t>
            </a:r>
            <a:r>
              <a:rPr lang="ru-RU" sz="2400" spc="4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требованиями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своевременности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 и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полноты учета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 и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отчетности.</a:t>
            </a:r>
            <a:endParaRPr lang="ru-RU" sz="24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945" indent="450215" algn="just" eaLnBrk="0" hangingPunct="0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-формы</a:t>
            </a:r>
            <a:r>
              <a:rPr lang="ru-RU" sz="2400" spc="1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первичных</a:t>
            </a:r>
            <a:r>
              <a:rPr lang="ru-RU" sz="2400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документов,</a:t>
            </a:r>
            <a:r>
              <a:rPr lang="ru-RU" sz="2400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применяемых</a:t>
            </a:r>
            <a:r>
              <a:rPr lang="ru-RU" sz="2400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для</a:t>
            </a:r>
            <a:r>
              <a:rPr lang="ru-RU" sz="2400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оформления</a:t>
            </a:r>
            <a:r>
              <a:rPr lang="ru-RU" sz="2400" spc="1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хозяйственных</a:t>
            </a:r>
            <a:r>
              <a:rPr lang="ru-RU" sz="2400" spc="3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операций,</a:t>
            </a:r>
            <a:r>
              <a:rPr lang="ru-RU" sz="2400" spc="2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по</a:t>
            </a:r>
            <a:r>
              <a:rPr lang="ru-RU" sz="2400" spc="2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которым</a:t>
            </a:r>
            <a:r>
              <a:rPr lang="ru-RU" sz="2400" spc="2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не</a:t>
            </a:r>
            <a:r>
              <a:rPr lang="ru-RU" sz="2400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предусмотрены</a:t>
            </a:r>
            <a:r>
              <a:rPr lang="ru-RU" sz="2400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типовые</a:t>
            </a:r>
            <a:r>
              <a:rPr lang="ru-RU" sz="2400" spc="2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формы</a:t>
            </a:r>
            <a:r>
              <a:rPr lang="ru-RU" sz="2400" spc="2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первичных</a:t>
            </a:r>
            <a:r>
              <a:rPr lang="ru-RU" sz="2400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учетных</a:t>
            </a:r>
            <a:r>
              <a:rPr lang="ru-RU" sz="2400" spc="3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документов,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 а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также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 формы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 документов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для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внутренней</a:t>
            </a:r>
            <a:r>
              <a:rPr lang="ru-RU" sz="2400" spc="-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бухгалтерской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отчетности</a:t>
            </a:r>
            <a:r>
              <a:rPr lang="ru-RU" sz="2400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;</a:t>
            </a:r>
            <a:endParaRPr lang="ru-RU" sz="240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945" indent="450215" algn="just" eaLnBrk="0" hangingPunct="0">
              <a:spcAft>
                <a:spcPts val="0"/>
              </a:spcAft>
            </a:pPr>
            <a:r>
              <a:rPr lang="ru-RU" sz="2400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-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правила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документооборота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 и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технология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обработки</a:t>
            </a:r>
            <a:r>
              <a:rPr lang="ru-RU" sz="2400" spc="-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учетной информации;</a:t>
            </a:r>
          </a:p>
          <a:p>
            <a:pPr marL="64135" marR="67945" indent="450215" algn="just" eaLnBrk="0" hangingPunct="0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-порядок</a:t>
            </a:r>
            <a:r>
              <a:rPr lang="ru-RU" sz="2400" spc="1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контроля</a:t>
            </a:r>
            <a:r>
              <a:rPr lang="ru-RU" sz="2400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за</a:t>
            </a:r>
            <a:r>
              <a:rPr lang="ru-RU" sz="2400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хозяйственными</a:t>
            </a:r>
            <a:r>
              <a:rPr lang="ru-RU" sz="2400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операциями,</a:t>
            </a:r>
            <a:r>
              <a:rPr lang="ru-RU" sz="2400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а</a:t>
            </a:r>
            <a:r>
              <a:rPr lang="ru-RU" sz="2400" spc="1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также</a:t>
            </a:r>
            <a:r>
              <a:rPr lang="ru-RU" sz="2400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другие</a:t>
            </a:r>
            <a:r>
              <a:rPr lang="ru-RU" sz="2400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решения,</a:t>
            </a:r>
            <a:r>
              <a:rPr lang="ru-RU" sz="2400" spc="2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необходимые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 для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400" spc="-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учета на предприятии</a:t>
            </a:r>
            <a:endParaRPr lang="ru-RU" sz="2400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404664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7945" indent="450215" algn="just" eaLnBrk="0" hangingPunct="0">
              <a:spcAft>
                <a:spcPts val="0"/>
              </a:spcAft>
            </a:pPr>
            <a:r>
              <a:rPr lang="ru-RU" sz="2800" b="1" u="sng" spc="-5" dirty="0">
                <a:solidFill>
                  <a:srgbClr val="C00000"/>
                </a:solidFill>
                <a:latin typeface="Times New Roman"/>
                <a:ea typeface="Times New Roman"/>
              </a:rPr>
              <a:t>Учетная</a:t>
            </a:r>
            <a:r>
              <a:rPr lang="ru-RU" sz="2800" b="1" u="sng" spc="6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u="sng" spc="-5" dirty="0">
                <a:solidFill>
                  <a:srgbClr val="C00000"/>
                </a:solidFill>
                <a:latin typeface="Times New Roman"/>
                <a:ea typeface="Times New Roman"/>
              </a:rPr>
              <a:t>политика</a:t>
            </a:r>
            <a:r>
              <a:rPr lang="ru-RU" sz="2800" b="1" u="sng" spc="6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–</a:t>
            </a:r>
            <a:r>
              <a:rPr lang="ru-RU" sz="2800" b="1" spc="6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800" b="1" spc="6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945" indent="450215" algn="just" eaLnBrk="0" hangingPunct="0">
              <a:spcAft>
                <a:spcPts val="0"/>
              </a:spcAft>
            </a:pPr>
            <a:endParaRPr lang="ru-RU" sz="2800" b="1" spc="-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945" indent="450215" algn="just" eaLnBrk="0" hangingPunct="0">
              <a:spcAft>
                <a:spcPts val="0"/>
              </a:spcAft>
            </a:pPr>
            <a:r>
              <a:rPr lang="ru-RU" sz="28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Под</a:t>
            </a:r>
            <a:r>
              <a:rPr lang="ru-RU" sz="2800" b="1" spc="4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учетной</a:t>
            </a:r>
            <a:r>
              <a:rPr lang="ru-RU" sz="28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политикой</a:t>
            </a:r>
            <a:r>
              <a:rPr lang="ru-RU" sz="28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</a:t>
            </a:r>
            <a:r>
              <a:rPr lang="ru-RU" sz="2800" b="1" spc="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понимается</a:t>
            </a:r>
            <a:r>
              <a:rPr lang="ru-RU" sz="2800" b="1" spc="4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выбранная</a:t>
            </a:r>
            <a:r>
              <a:rPr lang="ru-RU" sz="2800" b="1" spc="2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ее</a:t>
            </a:r>
            <a:r>
              <a:rPr lang="ru-RU" sz="2800" b="1" spc="2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совокупность</a:t>
            </a:r>
            <a:r>
              <a:rPr lang="ru-RU" sz="2800" b="1" spc="20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ведения</a:t>
            </a:r>
            <a:r>
              <a:rPr lang="ru-RU" sz="2800" b="1" spc="2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800" b="1" spc="2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учета:</a:t>
            </a:r>
            <a:r>
              <a:rPr lang="ru-RU" sz="2800" b="1" spc="2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первичного</a:t>
            </a:r>
            <a:r>
              <a:rPr lang="ru-RU" sz="2800" b="1" spc="2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наблюдения,</a:t>
            </a:r>
            <a:r>
              <a:rPr lang="ru-RU" sz="2800" b="1" spc="4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стоимостного</a:t>
            </a:r>
            <a:r>
              <a:rPr lang="ru-RU" sz="2800" b="1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измерения,</a:t>
            </a:r>
            <a:r>
              <a:rPr lang="ru-RU" sz="2800" b="1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текущей</a:t>
            </a:r>
            <a:r>
              <a:rPr lang="ru-RU" sz="2800" b="1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группировки</a:t>
            </a:r>
            <a:r>
              <a:rPr lang="ru-RU" sz="2800" b="1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800" b="1" spc="2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итогового</a:t>
            </a:r>
            <a:r>
              <a:rPr lang="ru-RU" sz="2800" b="1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обобщения</a:t>
            </a:r>
            <a:r>
              <a:rPr lang="ru-RU" sz="2800" b="1" spc="2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фактов</a:t>
            </a:r>
            <a:r>
              <a:rPr lang="ru-RU" sz="2800" b="1" spc="3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хозяйственной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деятельности.</a:t>
            </a:r>
            <a:endParaRPr lang="ru-RU" sz="28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260648"/>
            <a:ext cx="8856984" cy="5988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7945" indent="450215" algn="just" eaLnBrk="0" hangingPunct="0">
              <a:spcAft>
                <a:spcPts val="0"/>
              </a:spcAft>
            </a:pP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Все</a:t>
            </a:r>
            <a:r>
              <a:rPr lang="ru-RU" sz="2400" b="1" spc="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организации,</a:t>
            </a:r>
            <a:r>
              <a:rPr lang="ru-RU" sz="2400" b="1" spc="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являющиеся</a:t>
            </a:r>
            <a:r>
              <a:rPr lang="ru-RU" sz="2400" b="1" spc="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юридическими</a:t>
            </a:r>
            <a:r>
              <a:rPr lang="ru-RU" sz="2400" b="1" spc="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лицами,</a:t>
            </a:r>
            <a:r>
              <a:rPr lang="ru-RU" sz="2400" b="1" spc="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независимо</a:t>
            </a:r>
            <a:r>
              <a:rPr lang="ru-RU" sz="2400" b="1" spc="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от</a:t>
            </a:r>
            <a:r>
              <a:rPr lang="ru-RU" sz="2400" b="1" spc="4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организационно-правовой</a:t>
            </a:r>
            <a:r>
              <a:rPr lang="ru-RU" sz="2400" b="1" spc="1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формы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ведут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бухгалтерский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соответствии</a:t>
            </a:r>
            <a:r>
              <a:rPr lang="ru-RU" sz="2400" b="1" spc="1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с</a:t>
            </a:r>
            <a:r>
              <a:rPr lang="ru-RU" sz="2400" b="1" spc="3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требованиями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законодательных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и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нормативных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документов,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имеющих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разный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статус</a:t>
            </a:r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.</a:t>
            </a:r>
            <a:endParaRPr lang="ru-RU" sz="2400" b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342900" algn="just">
              <a:spcBef>
                <a:spcPts val="140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Согласно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2"/>
              </a:rPr>
              <a:t>статье 4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Федерального закона от 06.12.2011 N 402-ФЗ "О бухгалтерском учете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",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законодательство Российской Федерации о бухгалтерском учете состоит из:</a:t>
            </a: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названного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3"/>
              </a:rPr>
              <a:t>Закона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N 402-ФЗ,</a:t>
            </a: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других федеральных законов,</a:t>
            </a: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принятых в соответствии с ними нормативных правовых актов.</a:t>
            </a:r>
            <a:endParaRPr lang="ru-RU" sz="2800" b="1" dirty="0">
              <a:solidFill>
                <a:srgbClr val="00206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2"/>
            <a:ext cx="8784976" cy="574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 документам в области регулирования бухгалтерского учета в соответствии с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2"/>
              </a:rPr>
              <a:t>частью первой статьи 21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Закона N 402-ФЗ относятся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федеральные стандарты бухгалтерского учета, федеральные стандарты бухгалтерского учета государственных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финансов;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отраслевые стандарты бухгалтерского учета, отраслевые стандарты бухгалтерского учета государственных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финансов;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нормативные акты Центрального банка Российской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Федерации;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рекомендации в области бухгалтерского учета;</a:t>
            </a:r>
          </a:p>
          <a:p>
            <a:pPr indent="342900" algn="just">
              <a:spcBef>
                <a:spcPts val="1100"/>
              </a:spcBef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стандарты экономического субъекта.</a:t>
            </a:r>
            <a:endParaRPr lang="ru-RU" sz="2400" b="1" dirty="0">
              <a:solidFill>
                <a:srgbClr val="00206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8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60648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7310" indent="341630" algn="just" eaLnBrk="0" hangingPunct="0">
              <a:spcAft>
                <a:spcPts val="0"/>
              </a:spcAft>
            </a:pPr>
            <a:r>
              <a:rPr lang="ru-RU" sz="3200" b="1" u="sng" dirty="0" smtClean="0">
                <a:solidFill>
                  <a:srgbClr val="C00000"/>
                </a:solidFill>
                <a:latin typeface="Times New Roman"/>
                <a:ea typeface="Times New Roman"/>
              </a:rPr>
              <a:t>К</a:t>
            </a:r>
            <a:r>
              <a:rPr lang="ru-RU" sz="3200" b="1" u="sng" spc="210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u="sng" spc="-5" dirty="0">
                <a:solidFill>
                  <a:srgbClr val="C00000"/>
                </a:solidFill>
                <a:latin typeface="Times New Roman"/>
                <a:ea typeface="Times New Roman"/>
              </a:rPr>
              <a:t>Федеральным</a:t>
            </a:r>
            <a:r>
              <a:rPr lang="ru-RU" sz="3200" b="1" u="sng" spc="21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u="sng" spc="-5" dirty="0">
                <a:solidFill>
                  <a:srgbClr val="C00000"/>
                </a:solidFill>
                <a:latin typeface="Times New Roman"/>
                <a:ea typeface="Times New Roman"/>
              </a:rPr>
              <a:t>стандартам</a:t>
            </a:r>
            <a:r>
              <a:rPr lang="ru-RU" sz="3200" b="1" u="sng" spc="21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u="sng" spc="-5" dirty="0">
                <a:solidFill>
                  <a:srgbClr val="C00000"/>
                </a:solidFill>
                <a:latin typeface="Times New Roman"/>
                <a:ea typeface="Times New Roman"/>
              </a:rPr>
              <a:t>относятся:</a:t>
            </a:r>
            <a:r>
              <a:rPr lang="ru-RU" sz="3200" b="1" u="sng" spc="21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endParaRPr lang="ru-RU" sz="3200" b="1" u="sng" spc="215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64135" marR="67310" indent="341630" algn="just" eaLnBrk="0" hangingPunct="0">
              <a:spcAft>
                <a:spcPts val="0"/>
              </a:spcAft>
            </a:pPr>
            <a:endParaRPr lang="ru-RU" sz="3200" b="1" u="sng" spc="215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64135" marR="67310" indent="341630" algn="just" eaLnBrk="0" hangingPunct="0">
              <a:spcAft>
                <a:spcPts val="0"/>
              </a:spcAft>
            </a:pPr>
            <a:endParaRPr lang="ru-RU" sz="2800" b="1" u="sng" spc="215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64135" marR="67310" indent="341630" algn="just" eaLnBrk="0" hangingPunct="0">
              <a:spcAft>
                <a:spcPts val="0"/>
              </a:spcAft>
            </a:pPr>
            <a:r>
              <a:rPr lang="ru-RU" sz="3200" b="1" spc="215" dirty="0" smtClean="0">
                <a:solidFill>
                  <a:srgbClr val="002060"/>
                </a:solidFill>
                <a:latin typeface="Times New Roman"/>
                <a:ea typeface="Times New Roman"/>
              </a:rPr>
              <a:t>-</a:t>
            </a:r>
            <a:r>
              <a:rPr lang="ru-RU" sz="32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законодательные</a:t>
            </a:r>
            <a:r>
              <a:rPr lang="ru-RU" sz="3200" b="1" spc="21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акты,</a:t>
            </a:r>
            <a:r>
              <a:rPr lang="ru-RU" sz="3200" b="1" spc="2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3200" b="1" spc="21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310" indent="341630" algn="just" eaLnBrk="0" hangingPunct="0">
              <a:spcAft>
                <a:spcPts val="0"/>
              </a:spcAft>
            </a:pPr>
            <a:r>
              <a:rPr lang="ru-RU" sz="3200" b="1" spc="215" dirty="0">
                <a:solidFill>
                  <a:srgbClr val="002060"/>
                </a:solidFill>
                <a:latin typeface="Times New Roman"/>
                <a:ea typeface="Times New Roman"/>
              </a:rPr>
              <a:t>-</a:t>
            </a:r>
            <a:r>
              <a:rPr lang="ru-RU" sz="32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указы</a:t>
            </a:r>
            <a:r>
              <a:rPr lang="ru-RU" sz="3200" b="1" spc="21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Президента</a:t>
            </a:r>
            <a:r>
              <a:rPr lang="ru-RU" sz="3200" b="1" spc="4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РФ</a:t>
            </a:r>
            <a:r>
              <a:rPr lang="ru-RU" sz="32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32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постановления</a:t>
            </a:r>
            <a:r>
              <a:rPr lang="ru-RU" sz="32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Правительства,</a:t>
            </a:r>
            <a:r>
              <a:rPr lang="ru-RU" sz="32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регламентирующие</a:t>
            </a:r>
            <a:r>
              <a:rPr lang="ru-RU" sz="32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/>
                <a:ea typeface="Times New Roman"/>
              </a:rPr>
              <a:t>прямо</a:t>
            </a:r>
            <a:r>
              <a:rPr lang="ru-RU" sz="32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/>
                <a:ea typeface="Times New Roman"/>
              </a:rPr>
              <a:t>или</a:t>
            </a:r>
            <a:r>
              <a:rPr lang="ru-RU" sz="32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косвенно</a:t>
            </a:r>
            <a:r>
              <a:rPr lang="ru-RU" sz="32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организацию</a:t>
            </a:r>
            <a:r>
              <a:rPr lang="ru-RU" sz="3200" b="1" spc="4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3200" b="1" spc="2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ведение</a:t>
            </a:r>
            <a:r>
              <a:rPr lang="ru-RU" sz="3200" b="1" spc="2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3200" b="1" spc="26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/>
                <a:ea typeface="Times New Roman"/>
              </a:rPr>
              <a:t>учёта</a:t>
            </a:r>
            <a:r>
              <a:rPr lang="ru-RU" sz="3200" b="1" spc="2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3200" b="1" spc="2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организации.</a:t>
            </a:r>
            <a:r>
              <a:rPr lang="ru-RU" sz="3200" b="1" spc="2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3200" b="1" spc="27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310" indent="341630" algn="just" eaLnBrk="0" hangingPunct="0">
              <a:spcAft>
                <a:spcPts val="0"/>
              </a:spcAft>
            </a:pPr>
            <a:endParaRPr lang="ru-RU" sz="2800" b="1" spc="-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6135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7310" indent="342900" algn="just" eaLnBrk="0" hangingPunct="0">
              <a:spcAft>
                <a:spcPts val="0"/>
              </a:spcAft>
            </a:pP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Основными</a:t>
            </a:r>
            <a:r>
              <a:rPr lang="ru-RU" sz="2400" b="1" spc="2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документами</a:t>
            </a:r>
            <a:r>
              <a:rPr lang="ru-RU" sz="2400" b="1" spc="2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регулирующими</a:t>
            </a:r>
            <a:r>
              <a:rPr lang="ru-RU" sz="2400" b="1" spc="2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ведение</a:t>
            </a:r>
            <a:r>
              <a:rPr lang="ru-RU" sz="2400" b="1" spc="2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400" b="1" spc="2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учета</a:t>
            </a:r>
            <a:r>
              <a:rPr lang="ru-RU" sz="2400" b="1" spc="2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на</a:t>
            </a:r>
            <a:r>
              <a:rPr lang="ru-RU" sz="2400" b="1" spc="4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предприятиях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являются</a:t>
            </a:r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:</a:t>
            </a:r>
          </a:p>
          <a:p>
            <a:pPr marL="64135" marR="67310" indent="342900" algn="just" eaLnBrk="0" hangingPunct="0">
              <a:spcAft>
                <a:spcPts val="0"/>
              </a:spcAft>
            </a:pPr>
            <a:endParaRPr lang="ru-RU" sz="2000" b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945" indent="342900" algn="just" eaLnBrk="0" hangingPunct="0">
              <a:spcAft>
                <a:spcPts val="0"/>
              </a:spcAft>
            </a:pP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«Гражданский</a:t>
            </a:r>
            <a:r>
              <a:rPr lang="ru-RU" sz="2800" b="1" spc="8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кодекс</a:t>
            </a:r>
            <a:r>
              <a:rPr lang="ru-RU" sz="2800" b="1" spc="7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Российской</a:t>
            </a:r>
            <a:r>
              <a:rPr lang="ru-RU" sz="2800" b="1" spc="8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Федерации</a:t>
            </a:r>
            <a:r>
              <a:rPr lang="ru-RU" sz="2800" b="1" spc="7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(часть</a:t>
            </a:r>
            <a:r>
              <a:rPr lang="ru-RU" sz="2800" b="1" spc="8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первая)»</a:t>
            </a:r>
            <a:r>
              <a:rPr lang="ru-RU" sz="2800" b="1" spc="8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от</a:t>
            </a:r>
            <a:r>
              <a:rPr lang="ru-RU" sz="2800" b="1" spc="8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30.11.1994</a:t>
            </a:r>
            <a:r>
              <a:rPr lang="ru-RU" sz="2800" b="1" spc="8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N</a:t>
            </a:r>
            <a:r>
              <a:rPr lang="ru-RU" sz="2800" b="1" spc="8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51-ФЗ</a:t>
            </a:r>
            <a:r>
              <a:rPr lang="ru-RU" sz="2800" b="1" spc="41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(ред.</a:t>
            </a:r>
            <a:r>
              <a:rPr lang="ru-RU" sz="2800" b="1" spc="2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от</a:t>
            </a:r>
            <a:r>
              <a:rPr lang="ru-RU" sz="2800" b="1" spc="2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 smtClean="0">
                <a:solidFill>
                  <a:srgbClr val="C00000"/>
                </a:solidFill>
                <a:latin typeface="Times New Roman"/>
                <a:ea typeface="Times New Roman"/>
              </a:rPr>
              <a:t>31.07.2021).</a:t>
            </a:r>
            <a:r>
              <a:rPr lang="ru-RU" sz="2800" b="1" spc="20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endParaRPr lang="ru-RU" sz="2800" b="1" spc="20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64135" marR="67945" indent="342900" algn="just" eaLnBrk="0" hangingPunct="0">
              <a:spcAft>
                <a:spcPts val="0"/>
              </a:spcAft>
            </a:pPr>
            <a:endParaRPr lang="ru-RU" sz="2000" b="1" spc="2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945" indent="342900" algn="just" eaLnBrk="0" hangingPunct="0">
              <a:spcAft>
                <a:spcPts val="0"/>
              </a:spcAft>
            </a:pPr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Гражданское</a:t>
            </a:r>
            <a:r>
              <a:rPr lang="ru-RU" sz="2400" b="1" spc="1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законодательство</a:t>
            </a:r>
            <a:r>
              <a:rPr lang="ru-RU" sz="2400" b="1" spc="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регулирует</a:t>
            </a:r>
            <a:r>
              <a:rPr lang="ru-RU" sz="2400" b="1" spc="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отношения</a:t>
            </a:r>
            <a:r>
              <a:rPr lang="ru-RU" sz="2400" b="1" spc="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между</a:t>
            </a:r>
            <a:r>
              <a:rPr lang="ru-RU" sz="2400" b="1" spc="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лицами,</a:t>
            </a:r>
            <a:r>
              <a:rPr lang="ru-RU" sz="2400" b="1" spc="50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осуществляющими</a:t>
            </a:r>
            <a:r>
              <a:rPr lang="ru-RU" sz="24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предпринимательскую</a:t>
            </a:r>
            <a:r>
              <a:rPr lang="ru-RU" sz="2400" b="1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деятельность,</a:t>
            </a:r>
            <a:r>
              <a:rPr lang="ru-RU" sz="24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или</a:t>
            </a:r>
            <a:r>
              <a:rPr lang="ru-RU" sz="24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с</a:t>
            </a:r>
            <a:r>
              <a:rPr lang="ru-RU" sz="24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их</a:t>
            </a:r>
            <a:r>
              <a:rPr lang="ru-RU" sz="24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участием,</a:t>
            </a:r>
            <a:r>
              <a:rPr lang="ru-RU" sz="2400" b="1" spc="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исходя </a:t>
            </a:r>
            <a:r>
              <a:rPr lang="ru-RU" sz="24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из</a:t>
            </a:r>
            <a:r>
              <a:rPr lang="ru-RU" sz="2400" b="1" spc="4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того,</a:t>
            </a:r>
            <a:r>
              <a:rPr lang="ru-RU" sz="2400" b="1" spc="1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что</a:t>
            </a:r>
            <a:r>
              <a:rPr lang="ru-RU" sz="2400" b="1" spc="1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предпринимательской</a:t>
            </a:r>
            <a:r>
              <a:rPr lang="ru-RU" sz="2400" b="1" spc="1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является</a:t>
            </a:r>
            <a:r>
              <a:rPr lang="ru-RU" sz="2400" b="1" spc="1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самостоятельная,</a:t>
            </a:r>
            <a:r>
              <a:rPr lang="ru-RU" sz="2400" b="1" spc="1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осуществляемая</a:t>
            </a:r>
            <a:r>
              <a:rPr lang="ru-RU" sz="2400" b="1" spc="1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на</a:t>
            </a:r>
            <a:r>
              <a:rPr lang="ru-RU" sz="2400" b="1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свой</a:t>
            </a:r>
            <a:r>
              <a:rPr lang="ru-RU" sz="2400" b="1" spc="1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риск</a:t>
            </a:r>
            <a:r>
              <a:rPr lang="ru-RU" sz="2400" b="1" spc="5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деятельность,</a:t>
            </a:r>
            <a:r>
              <a:rPr lang="ru-RU" sz="2400" b="1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направленная</a:t>
            </a:r>
            <a:r>
              <a:rPr lang="ru-RU" sz="2400" b="1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на</a:t>
            </a:r>
            <a:r>
              <a:rPr lang="ru-RU" sz="2400" b="1" spc="1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систематическое</a:t>
            </a:r>
            <a:r>
              <a:rPr lang="ru-RU" sz="2400" b="1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получение</a:t>
            </a:r>
            <a:r>
              <a:rPr lang="ru-RU" sz="2400" b="1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прибыли</a:t>
            </a:r>
            <a:r>
              <a:rPr lang="ru-RU" sz="2400" b="1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от</a:t>
            </a:r>
            <a:r>
              <a:rPr lang="ru-RU" sz="2400" b="1" spc="18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пользования</a:t>
            </a:r>
            <a:r>
              <a:rPr lang="ru-RU" sz="2400" b="1" spc="4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имуществом,</a:t>
            </a:r>
            <a:r>
              <a:rPr lang="ru-RU" sz="2400" b="1" spc="2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продажи</a:t>
            </a:r>
            <a:r>
              <a:rPr lang="ru-RU" sz="2400" b="1" spc="2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товаров,</a:t>
            </a:r>
            <a:r>
              <a:rPr lang="ru-RU" sz="2400" b="1" spc="2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выполнения</a:t>
            </a:r>
            <a:r>
              <a:rPr lang="ru-RU" sz="2400" b="1" spc="2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работ</a:t>
            </a:r>
            <a:r>
              <a:rPr lang="ru-RU" sz="2400" b="1" spc="1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или</a:t>
            </a:r>
            <a:r>
              <a:rPr lang="ru-RU" sz="2400" b="1" spc="2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оказания</a:t>
            </a:r>
            <a:r>
              <a:rPr lang="ru-RU" sz="2400" b="1" spc="1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услуг</a:t>
            </a:r>
            <a:r>
              <a:rPr lang="ru-RU" sz="2400" b="1" spc="1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лицами,</a:t>
            </a:r>
            <a:r>
              <a:rPr lang="ru-RU" sz="2400" b="1" spc="3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зарегистрированными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в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 этом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качестве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 в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установленном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законом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порядке.</a:t>
            </a:r>
            <a:endParaRPr lang="ru-RU" sz="24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332656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7945" indent="449580" algn="just" eaLnBrk="0" hangingPunct="0">
              <a:spcAft>
                <a:spcPts val="0"/>
              </a:spcAft>
            </a:pP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«Налоговый</a:t>
            </a:r>
            <a:r>
              <a:rPr lang="ru-RU" sz="2800" b="1" spc="10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кодекс</a:t>
            </a:r>
            <a:r>
              <a:rPr lang="ru-RU" sz="2800" b="1" spc="10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Российской</a:t>
            </a:r>
            <a:r>
              <a:rPr lang="ru-RU" sz="2800" b="1" spc="9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Федерации</a:t>
            </a:r>
            <a:r>
              <a:rPr lang="ru-RU" sz="2800" b="1" spc="9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(часть</a:t>
            </a:r>
            <a:r>
              <a:rPr lang="ru-RU" sz="2800" b="1" spc="10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первая)»</a:t>
            </a:r>
            <a:r>
              <a:rPr lang="ru-RU" sz="2800" b="1" spc="10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от</a:t>
            </a:r>
            <a:r>
              <a:rPr lang="ru-RU" sz="2800" b="1" spc="9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31.07.1998</a:t>
            </a:r>
            <a:r>
              <a:rPr lang="ru-RU" sz="2800" b="1" spc="10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г.</a:t>
            </a:r>
            <a:r>
              <a:rPr lang="ru-RU" sz="2800" b="1" spc="10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№146-</a:t>
            </a:r>
            <a:r>
              <a:rPr lang="ru-RU" sz="2800" b="1" spc="42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ФЗ</a:t>
            </a:r>
            <a:r>
              <a:rPr lang="ru-RU" sz="2800" b="1" spc="25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(ред.</a:t>
            </a:r>
            <a:r>
              <a:rPr lang="ru-RU" sz="2800" b="1" spc="25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от</a:t>
            </a:r>
            <a:r>
              <a:rPr lang="ru-RU" sz="2800" b="1" spc="24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09.11.2021).</a:t>
            </a:r>
            <a:r>
              <a:rPr lang="ru-RU" sz="2800" b="1" spc="250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endParaRPr lang="ru-RU" sz="2800" b="1" spc="250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64135" marR="67945" indent="449580" algn="just" eaLnBrk="0" hangingPunct="0">
              <a:spcAft>
                <a:spcPts val="0"/>
              </a:spcAft>
            </a:pPr>
            <a:r>
              <a:rPr lang="ru-RU" sz="2800" b="1" spc="-5" dirty="0" smtClean="0">
                <a:solidFill>
                  <a:srgbClr val="C00000"/>
                </a:solidFill>
                <a:latin typeface="Times New Roman"/>
                <a:ea typeface="Times New Roman"/>
              </a:rPr>
              <a:t>«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Налоговый</a:t>
            </a:r>
            <a:r>
              <a:rPr lang="ru-RU" sz="2800" b="1" spc="25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кодекс</a:t>
            </a:r>
            <a:r>
              <a:rPr lang="ru-RU" sz="2800" b="1" spc="25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Российской</a:t>
            </a:r>
            <a:r>
              <a:rPr lang="ru-RU" sz="2800" b="1" spc="25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Федерации</a:t>
            </a:r>
            <a:r>
              <a:rPr lang="ru-RU" sz="2800" b="1" spc="25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(часть</a:t>
            </a:r>
            <a:r>
              <a:rPr lang="ru-RU" sz="2800" b="1" spc="24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вторая)»</a:t>
            </a:r>
            <a:r>
              <a:rPr lang="ru-RU" sz="2800" b="1" spc="25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от</a:t>
            </a:r>
            <a:r>
              <a:rPr lang="ru-RU" sz="2800" b="1" spc="38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05.08.2000г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.</a:t>
            </a:r>
            <a:r>
              <a:rPr lang="ru-RU" sz="2800" b="1" spc="2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№</a:t>
            </a:r>
            <a:r>
              <a:rPr lang="ru-RU" sz="2800" b="1" spc="2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C00000"/>
                </a:solidFill>
                <a:latin typeface="Times New Roman"/>
                <a:ea typeface="Times New Roman"/>
              </a:rPr>
              <a:t>117-ФЗ</a:t>
            </a:r>
            <a:r>
              <a:rPr lang="ru-RU" sz="2800" b="1" spc="2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(ред.</a:t>
            </a:r>
            <a:r>
              <a:rPr lang="ru-RU" sz="2800" b="1" spc="2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от</a:t>
            </a:r>
            <a:r>
              <a:rPr lang="ru-RU" sz="2800" b="1" spc="2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09.11.2021).</a:t>
            </a:r>
            <a:r>
              <a:rPr lang="ru-RU" sz="2800" b="1" spc="20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endParaRPr lang="ru-RU" sz="2800" b="1" spc="20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64135" marR="67945" indent="449580" algn="just" eaLnBrk="0" hangingPunct="0">
              <a:spcAft>
                <a:spcPts val="0"/>
              </a:spcAft>
            </a:pPr>
            <a:endParaRPr lang="ru-RU" sz="2800" b="1" spc="2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7945" indent="449580" algn="just" eaLnBrk="0" hangingPunct="0">
              <a:spcAft>
                <a:spcPts val="0"/>
              </a:spcAft>
            </a:pPr>
            <a:r>
              <a:rPr lang="ru-RU" sz="28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Кодекс</a:t>
            </a:r>
            <a:r>
              <a:rPr lang="ru-RU" sz="2800" b="1" spc="1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устанавливает</a:t>
            </a:r>
            <a:r>
              <a:rPr lang="ru-RU" sz="2800" b="1" spc="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систему</a:t>
            </a:r>
            <a:r>
              <a:rPr lang="ru-RU" sz="2800" b="1" spc="3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налогов</a:t>
            </a:r>
            <a:r>
              <a:rPr lang="ru-RU" sz="2800" b="1" spc="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800" b="1" spc="2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сборов,</a:t>
            </a:r>
            <a:r>
              <a:rPr lang="ru-RU" sz="2800" b="1" spc="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взимаемых</a:t>
            </a:r>
            <a:r>
              <a:rPr lang="ru-RU" sz="2800" b="1" spc="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800" b="1" spc="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федеральный</a:t>
            </a:r>
            <a:r>
              <a:rPr lang="ru-RU" sz="2800" b="1" spc="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бюджет,</a:t>
            </a:r>
            <a:r>
              <a:rPr lang="ru-RU" sz="2800" b="1" spc="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а</a:t>
            </a:r>
            <a:r>
              <a:rPr lang="ru-RU" sz="2800" b="1" spc="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также</a:t>
            </a:r>
            <a:r>
              <a:rPr lang="ru-RU" sz="2800" b="1" spc="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общие</a:t>
            </a:r>
            <a:r>
              <a:rPr lang="ru-RU" sz="2800" b="1" spc="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принципы</a:t>
            </a:r>
            <a:r>
              <a:rPr lang="ru-RU" sz="2800" b="1" spc="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налогообложения</a:t>
            </a:r>
            <a:r>
              <a:rPr lang="ru-RU" sz="2800" b="1" spc="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800" b="1" spc="4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сборов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 Российской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Федерации.</a:t>
            </a:r>
            <a:endParaRPr lang="ru-RU" sz="28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6675" indent="449580" algn="just" eaLnBrk="0" hangingPunct="0">
              <a:spcBef>
                <a:spcPts val="260"/>
              </a:spcBef>
              <a:spcAft>
                <a:spcPts val="0"/>
              </a:spcAft>
            </a:pPr>
            <a:r>
              <a:rPr lang="ru-RU" sz="2800" b="1" u="sng" spc="-5" dirty="0">
                <a:solidFill>
                  <a:srgbClr val="C00000"/>
                </a:solidFill>
                <a:latin typeface="Times New Roman"/>
                <a:ea typeface="Times New Roman"/>
              </a:rPr>
              <a:t>Федеральный</a:t>
            </a:r>
            <a:r>
              <a:rPr lang="ru-RU" sz="2800" b="1" u="sng" spc="17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u="sng" spc="-5" dirty="0">
                <a:solidFill>
                  <a:srgbClr val="C00000"/>
                </a:solidFill>
                <a:latin typeface="Times New Roman"/>
                <a:ea typeface="Times New Roman"/>
              </a:rPr>
              <a:t>закон</a:t>
            </a:r>
            <a:r>
              <a:rPr lang="ru-RU" sz="2800" b="1" u="sng" spc="4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«О</a:t>
            </a:r>
            <a:r>
              <a:rPr lang="ru-RU" sz="2800" b="1" u="sng" spc="17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u="sng" spc="-5" dirty="0">
                <a:solidFill>
                  <a:srgbClr val="C00000"/>
                </a:solidFill>
                <a:latin typeface="Times New Roman"/>
                <a:ea typeface="Times New Roman"/>
              </a:rPr>
              <a:t>бухгалтерском</a:t>
            </a:r>
            <a:r>
              <a:rPr lang="ru-RU" sz="2800" b="1" u="sng" spc="17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u="sng" spc="-5" dirty="0">
                <a:solidFill>
                  <a:srgbClr val="C00000"/>
                </a:solidFill>
                <a:latin typeface="Times New Roman"/>
                <a:ea typeface="Times New Roman"/>
              </a:rPr>
              <a:t>учете»</a:t>
            </a:r>
            <a:r>
              <a:rPr lang="ru-RU" sz="2800" b="1" u="sng" spc="17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от</a:t>
            </a:r>
            <a:r>
              <a:rPr lang="ru-RU" sz="2800" b="1" u="sng" spc="17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06.12.2011г.</a:t>
            </a:r>
            <a:r>
              <a:rPr lang="ru-RU" sz="2800" b="1" u="sng" spc="17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№</a:t>
            </a:r>
            <a:r>
              <a:rPr lang="ru-RU" sz="2800" b="1" u="sng" spc="17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402-ФЗ</a:t>
            </a:r>
            <a:r>
              <a:rPr lang="ru-RU" sz="2800" b="1" u="sng" spc="17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u="sng" spc="-5" dirty="0">
                <a:solidFill>
                  <a:srgbClr val="C00000"/>
                </a:solidFill>
                <a:latin typeface="Times New Roman"/>
                <a:ea typeface="Times New Roman"/>
              </a:rPr>
              <a:t>(ред.</a:t>
            </a:r>
            <a:r>
              <a:rPr lang="ru-RU" sz="2800" b="1" u="sng" spc="170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от</a:t>
            </a:r>
            <a:r>
              <a:rPr lang="ru-RU" sz="2800" b="1" u="sng" spc="295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/>
                <a:ea typeface="Times New Roman"/>
              </a:rPr>
              <a:t>26.07.2021).</a:t>
            </a:r>
            <a:r>
              <a:rPr lang="ru-RU" sz="2800" b="1" u="sng" spc="60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endParaRPr lang="ru-RU" sz="2800" b="1" u="sng" spc="60" dirty="0" smtClean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64135" marR="66675" indent="449580" algn="just" eaLnBrk="0" hangingPunct="0">
              <a:spcBef>
                <a:spcPts val="260"/>
              </a:spcBef>
              <a:spcAft>
                <a:spcPts val="0"/>
              </a:spcAft>
            </a:pPr>
            <a:endParaRPr lang="ru-RU" b="1" spc="-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6675" indent="449580" algn="just" eaLnBrk="0" hangingPunct="0">
              <a:spcBef>
                <a:spcPts val="260"/>
              </a:spcBef>
              <a:spcAft>
                <a:spcPts val="0"/>
              </a:spcAft>
            </a:pPr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Целями</a:t>
            </a:r>
            <a:r>
              <a:rPr lang="ru-RU" sz="2400" b="1" spc="6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настоящего</a:t>
            </a:r>
            <a:r>
              <a:rPr lang="ru-RU" sz="2400" b="1" spc="6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Федерального</a:t>
            </a:r>
            <a:r>
              <a:rPr lang="ru-RU" sz="2400" b="1" spc="6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закона</a:t>
            </a:r>
            <a:r>
              <a:rPr lang="ru-RU" sz="2400" b="1" spc="6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являются</a:t>
            </a:r>
            <a:r>
              <a:rPr lang="ru-RU" sz="2400" b="1" spc="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установление</a:t>
            </a:r>
            <a:r>
              <a:rPr lang="ru-RU" sz="2400" b="1" spc="6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единых</a:t>
            </a:r>
            <a:r>
              <a:rPr lang="ru-RU" sz="2400" b="1" spc="4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требований</a:t>
            </a:r>
            <a:r>
              <a:rPr lang="ru-RU" sz="24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к</a:t>
            </a:r>
            <a:r>
              <a:rPr lang="ru-RU" sz="24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бухгалтерскому</a:t>
            </a:r>
            <a:r>
              <a:rPr lang="ru-RU" sz="24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учету,</a:t>
            </a:r>
            <a:r>
              <a:rPr lang="ru-RU" sz="24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4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том</a:t>
            </a:r>
            <a:r>
              <a:rPr lang="ru-RU" sz="24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числе</a:t>
            </a:r>
            <a:r>
              <a:rPr lang="ru-RU" sz="24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бухгалтерской</a:t>
            </a:r>
            <a:r>
              <a:rPr lang="ru-RU" sz="24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(финансовой)</a:t>
            </a:r>
            <a:r>
              <a:rPr lang="ru-RU" sz="24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отчетности,</a:t>
            </a:r>
            <a:r>
              <a:rPr lang="ru-RU" sz="2400" b="1" spc="5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а</a:t>
            </a:r>
            <a:r>
              <a:rPr lang="ru-RU" sz="2400" b="1" spc="2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также</a:t>
            </a:r>
            <a:r>
              <a:rPr lang="ru-RU" sz="2400" b="1" spc="2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создание</a:t>
            </a:r>
            <a:r>
              <a:rPr lang="ru-RU" sz="2400" b="1" spc="2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правового</a:t>
            </a:r>
            <a:r>
              <a:rPr lang="ru-RU" sz="2400" b="1" spc="2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механизма</a:t>
            </a:r>
            <a:r>
              <a:rPr lang="ru-RU" sz="2400" b="1" spc="2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регулирования</a:t>
            </a:r>
            <a:r>
              <a:rPr lang="ru-RU" sz="2400" b="1" spc="2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бухгалтерского</a:t>
            </a:r>
            <a:r>
              <a:rPr lang="ru-RU" sz="2400" b="1" spc="27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учета.</a:t>
            </a:r>
            <a:r>
              <a:rPr lang="ru-RU" sz="2400" b="1" spc="27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400" b="1" spc="27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6675" indent="449580" algn="just" eaLnBrk="0" hangingPunct="0">
              <a:spcBef>
                <a:spcPts val="260"/>
              </a:spcBef>
              <a:spcAft>
                <a:spcPts val="0"/>
              </a:spcAft>
            </a:pPr>
            <a:endParaRPr lang="ru-RU" sz="2400" b="1" spc="-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6675" indent="449580" algn="just" eaLnBrk="0" hangingPunct="0">
              <a:spcBef>
                <a:spcPts val="260"/>
              </a:spcBef>
              <a:spcAft>
                <a:spcPts val="0"/>
              </a:spcAft>
            </a:pPr>
            <a:r>
              <a:rPr lang="ru-RU" sz="24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Действие</a:t>
            </a:r>
            <a:r>
              <a:rPr lang="ru-RU" sz="2400" b="1" spc="375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Федерального</a:t>
            </a:r>
            <a:r>
              <a:rPr lang="ru-RU" sz="24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закона</a:t>
            </a:r>
            <a:r>
              <a:rPr lang="ru-RU" sz="2400" b="1" spc="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«О</a:t>
            </a:r>
            <a:r>
              <a:rPr lang="ru-RU" sz="24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бухгалтерском</a:t>
            </a:r>
            <a:r>
              <a:rPr lang="ru-RU" sz="2400" b="1" spc="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учете»</a:t>
            </a:r>
            <a:r>
              <a:rPr lang="ru-RU" sz="24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распространяется</a:t>
            </a:r>
            <a:r>
              <a:rPr lang="ru-RU" sz="24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на</a:t>
            </a:r>
            <a:r>
              <a:rPr lang="ru-RU" sz="24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все</a:t>
            </a:r>
            <a:r>
              <a:rPr lang="ru-RU" sz="2400" b="1" spc="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организации,</a:t>
            </a:r>
            <a:r>
              <a:rPr lang="ru-RU" sz="2400" b="1" spc="4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находящиеся</a:t>
            </a:r>
            <a:r>
              <a:rPr lang="ru-RU" sz="2400" b="1" spc="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на</a:t>
            </a:r>
            <a:r>
              <a:rPr lang="ru-RU" sz="2400" b="1" spc="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территории</a:t>
            </a:r>
            <a:r>
              <a:rPr lang="ru-RU" sz="2400" b="1" spc="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России,</a:t>
            </a:r>
            <a:r>
              <a:rPr lang="ru-RU" sz="2400" b="1" spc="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включая</a:t>
            </a:r>
            <a:r>
              <a:rPr lang="ru-RU" sz="2400" b="1" spc="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филиалы</a:t>
            </a:r>
            <a:r>
              <a:rPr lang="ru-RU" sz="24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400" b="1" spc="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представительства</a:t>
            </a:r>
            <a:r>
              <a:rPr lang="ru-RU" sz="2400" b="1" spc="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иностранных</a:t>
            </a:r>
            <a:r>
              <a:rPr lang="ru-RU" sz="2400" b="1" spc="49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организаций,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если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это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не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противоречит</a:t>
            </a:r>
            <a:r>
              <a:rPr lang="ru-RU" sz="2400" b="1" spc="1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договорам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России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с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другими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государствами.</a:t>
            </a:r>
            <a:r>
              <a:rPr lang="ru-RU" sz="2400" b="1" spc="12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4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60648"/>
            <a:ext cx="8424936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6675" indent="449580" algn="just" eaLnBrk="0" hangingPunct="0">
              <a:spcBef>
                <a:spcPts val="26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Все</a:t>
            </a:r>
            <a:r>
              <a:rPr lang="ru-RU" sz="2800" b="1" spc="3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юридические</a:t>
            </a:r>
            <a:r>
              <a:rPr lang="ru-RU" sz="28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лица,</a:t>
            </a:r>
            <a:r>
              <a:rPr lang="ru-RU" sz="28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зарегистрированные</a:t>
            </a:r>
            <a:r>
              <a:rPr lang="ru-RU" sz="28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800" b="1" spc="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соответствии</a:t>
            </a:r>
            <a:r>
              <a:rPr lang="ru-RU" sz="28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с</a:t>
            </a:r>
            <a:r>
              <a:rPr lang="ru-RU" sz="28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российским</a:t>
            </a:r>
            <a:r>
              <a:rPr lang="ru-RU" sz="2800" b="1" spc="9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законодательством,</a:t>
            </a:r>
            <a:r>
              <a:rPr lang="ru-RU" sz="2800" b="1" spc="53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унитарные</a:t>
            </a:r>
            <a:r>
              <a:rPr lang="ru-RU" sz="28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предприятия,</a:t>
            </a:r>
            <a:r>
              <a:rPr lang="ru-RU" sz="28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бюджетные</a:t>
            </a:r>
            <a:r>
              <a:rPr lang="ru-RU" sz="28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учреждения</a:t>
            </a:r>
            <a:r>
              <a:rPr lang="ru-RU" sz="28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обязаны</a:t>
            </a:r>
            <a:r>
              <a:rPr lang="ru-RU" sz="28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вести</a:t>
            </a:r>
            <a:r>
              <a:rPr lang="ru-RU" sz="2800" b="1" spc="1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бухгалтерский</a:t>
            </a:r>
            <a:r>
              <a:rPr lang="ru-RU" sz="2800" b="1" spc="1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</a:t>
            </a:r>
            <a:r>
              <a:rPr lang="ru-RU" sz="2800" b="1" spc="2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800" b="1" spc="5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полном</a:t>
            </a:r>
            <a:r>
              <a:rPr lang="ru-RU" sz="28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соответствии</a:t>
            </a:r>
            <a:r>
              <a:rPr lang="ru-RU" sz="28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с</a:t>
            </a:r>
            <a:r>
              <a:rPr lang="ru-RU" sz="28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данным</a:t>
            </a:r>
            <a:r>
              <a:rPr lang="ru-RU" sz="28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законом.</a:t>
            </a:r>
            <a:r>
              <a:rPr lang="ru-RU" sz="28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endParaRPr lang="ru-RU" sz="2800" b="1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6675" indent="449580" algn="just" eaLnBrk="0" hangingPunct="0">
              <a:spcBef>
                <a:spcPts val="260"/>
              </a:spcBef>
              <a:spcAft>
                <a:spcPts val="0"/>
              </a:spcAft>
            </a:pPr>
            <a:endParaRPr lang="ru-RU" sz="2800" b="1" spc="-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64135" marR="66675" indent="449580" algn="just" eaLnBrk="0" hangingPunct="0">
              <a:spcBef>
                <a:spcPts val="260"/>
              </a:spcBef>
              <a:spcAft>
                <a:spcPts val="0"/>
              </a:spcAft>
            </a:pPr>
            <a:r>
              <a:rPr lang="ru-RU" sz="28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Граждане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,</a:t>
            </a:r>
            <a:r>
              <a:rPr lang="ru-RU" sz="28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осуществляющие</a:t>
            </a:r>
            <a:r>
              <a:rPr lang="ru-RU" sz="2800" b="1" spc="3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предпринимательскую</a:t>
            </a:r>
            <a:r>
              <a:rPr lang="ru-RU" sz="2800" b="1" spc="1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деятельность</a:t>
            </a:r>
            <a:r>
              <a:rPr lang="ru-RU" sz="2800" b="1" spc="1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без</a:t>
            </a:r>
            <a:r>
              <a:rPr lang="ru-RU" sz="2800" b="1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образования</a:t>
            </a:r>
            <a:r>
              <a:rPr lang="ru-RU" sz="2800" b="1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юридического</a:t>
            </a:r>
            <a:r>
              <a:rPr lang="ru-RU" sz="2800" b="1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лица,</a:t>
            </a:r>
            <a:r>
              <a:rPr lang="ru-RU" sz="2800" b="1" spc="1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ведут</a:t>
            </a:r>
            <a:r>
              <a:rPr lang="ru-RU" sz="2800" b="1" spc="14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учет</a:t>
            </a:r>
            <a:r>
              <a:rPr lang="ru-RU" sz="2800" b="1" spc="46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доходов</a:t>
            </a:r>
            <a:r>
              <a:rPr lang="ru-RU" sz="28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8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расходов</a:t>
            </a:r>
            <a:r>
              <a:rPr lang="ru-RU" sz="28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8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интересах</a:t>
            </a:r>
            <a:r>
              <a:rPr lang="ru-RU" sz="28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налогообложения</a:t>
            </a:r>
            <a:r>
              <a:rPr lang="ru-RU" sz="28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и</a:t>
            </a:r>
            <a:r>
              <a:rPr lang="ru-RU" sz="28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в</a:t>
            </a:r>
            <a:r>
              <a:rPr lang="ru-RU" sz="2800" b="1" spc="5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порядке,</a:t>
            </a:r>
            <a:r>
              <a:rPr lang="ru-RU" sz="2800" b="1" spc="4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установленном</a:t>
            </a:r>
            <a:r>
              <a:rPr lang="ru-RU" sz="2800" b="1" spc="5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налоговым</a:t>
            </a:r>
            <a:r>
              <a:rPr lang="ru-RU" sz="2800" b="1" spc="48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законодательством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Российской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 New Roman"/>
              </a:rPr>
              <a:t> Федерации.</a:t>
            </a:r>
            <a:endParaRPr lang="ru-RU" sz="28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2345</TotalTime>
  <Words>1805</Words>
  <Application>Microsoft Office PowerPoint</Application>
  <PresentationFormat>Экран (4:3)</PresentationFormat>
  <Paragraphs>166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6" baseType="lpstr">
      <vt:lpstr>Arial</vt:lpstr>
      <vt:lpstr>Calibri</vt:lpstr>
      <vt:lpstr>Lucida Sans Unicode</vt:lpstr>
      <vt:lpstr>PT Sans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Бух учет</dc:creator>
  <cp:lastModifiedBy>admin</cp:lastModifiedBy>
  <cp:revision>239</cp:revision>
  <dcterms:created xsi:type="dcterms:W3CDTF">2012-09-12T07:06:13Z</dcterms:created>
  <dcterms:modified xsi:type="dcterms:W3CDTF">2022-09-06T08:18:17Z</dcterms:modified>
</cp:coreProperties>
</file>